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91" r:id="rId2"/>
    <p:sldId id="292" r:id="rId3"/>
    <p:sldId id="293" r:id="rId4"/>
    <p:sldId id="305" r:id="rId5"/>
    <p:sldId id="294" r:id="rId6"/>
    <p:sldId id="306" r:id="rId7"/>
    <p:sldId id="307" r:id="rId8"/>
    <p:sldId id="295" r:id="rId9"/>
    <p:sldId id="296" r:id="rId10"/>
    <p:sldId id="308" r:id="rId11"/>
    <p:sldId id="297" r:id="rId12"/>
    <p:sldId id="298" r:id="rId13"/>
    <p:sldId id="300" r:id="rId14"/>
    <p:sldId id="301" r:id="rId15"/>
    <p:sldId id="310" r:id="rId16"/>
    <p:sldId id="309" r:id="rId17"/>
    <p:sldId id="302" r:id="rId18"/>
    <p:sldId id="311" r:id="rId19"/>
    <p:sldId id="303" r:id="rId20"/>
    <p:sldId id="304" r:id="rId21"/>
    <p:sldId id="312" r:id="rId22"/>
    <p:sldId id="313" r:id="rId23"/>
    <p:sldId id="316" r:id="rId24"/>
    <p:sldId id="314" r:id="rId25"/>
    <p:sldId id="299" r:id="rId26"/>
    <p:sldId id="315" r:id="rId27"/>
  </p:sldIdLst>
  <p:sldSz cx="9144000" cy="6858000" type="screen4x3"/>
  <p:notesSz cx="6805613" cy="9944100"/>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914">
          <p15:clr>
            <a:srgbClr val="A4A3A4"/>
          </p15:clr>
        </p15:guide>
        <p15:guide id="2" orient="horz" pos="727">
          <p15:clr>
            <a:srgbClr val="A4A3A4"/>
          </p15:clr>
        </p15:guide>
        <p15:guide id="3" orient="horz" pos="3452">
          <p15:clr>
            <a:srgbClr val="A4A3A4"/>
          </p15:clr>
        </p15:guide>
        <p15:guide id="4" pos="2880">
          <p15:clr>
            <a:srgbClr val="A4A3A4"/>
          </p15:clr>
        </p15:guide>
        <p15:guide id="5" pos="241">
          <p15:clr>
            <a:srgbClr val="A4A3A4"/>
          </p15:clr>
        </p15:guide>
        <p15:guide id="6" pos="5559">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B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51" autoAdjust="0"/>
    <p:restoredTop sz="94713" autoAdjust="0"/>
  </p:normalViewPr>
  <p:slideViewPr>
    <p:cSldViewPr snapToGrid="0">
      <p:cViewPr varScale="1">
        <p:scale>
          <a:sx n="52" d="100"/>
          <a:sy n="52" d="100"/>
        </p:scale>
        <p:origin x="51" y="369"/>
      </p:cViewPr>
      <p:guideLst>
        <p:guide orient="horz" pos="914"/>
        <p:guide orient="horz" pos="727"/>
        <p:guide orient="horz" pos="3452"/>
        <p:guide pos="2880"/>
        <p:guide pos="241"/>
        <p:guide pos="5559"/>
      </p:guideLst>
    </p:cSldViewPr>
  </p:slideViewPr>
  <p:outlineViewPr>
    <p:cViewPr>
      <p:scale>
        <a:sx n="33" d="100"/>
        <a:sy n="33" d="100"/>
      </p:scale>
      <p:origin x="264" y="107964"/>
    </p:cViewPr>
  </p:outlineViewPr>
  <p:notesTextViewPr>
    <p:cViewPr>
      <p:scale>
        <a:sx n="100" d="100"/>
        <a:sy n="100" d="100"/>
      </p:scale>
      <p:origin x="0" y="0"/>
    </p:cViewPr>
  </p:notesTextViewPr>
  <p:sorterViewPr>
    <p:cViewPr>
      <p:scale>
        <a:sx n="60" d="100"/>
        <a:sy n="60" d="100"/>
      </p:scale>
      <p:origin x="0" y="0"/>
    </p:cViewPr>
  </p:sorterViewPr>
  <p:notesViewPr>
    <p:cSldViewPr snapToGrid="0" showGuides="1">
      <p:cViewPr varScale="1">
        <p:scale>
          <a:sx n="78" d="100"/>
          <a:sy n="78" d="100"/>
        </p:scale>
        <p:origin x="-4002" y="-96"/>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6888"/>
          </a:xfrm>
          <a:prstGeom prst="rect">
            <a:avLst/>
          </a:prstGeom>
        </p:spPr>
        <p:txBody>
          <a:bodyPr vert="horz" lIns="91419" tIns="45708" rIns="91419" bIns="45708" rtlCol="0"/>
          <a:lstStyle>
            <a:lvl1pPr algn="l">
              <a:defRPr sz="1200"/>
            </a:lvl1pPr>
          </a:lstStyle>
          <a:p>
            <a:endParaRPr lang="en-ZA"/>
          </a:p>
        </p:txBody>
      </p:sp>
      <p:sp>
        <p:nvSpPr>
          <p:cNvPr id="3" name="Date Placeholder 2"/>
          <p:cNvSpPr>
            <a:spLocks noGrp="1"/>
          </p:cNvSpPr>
          <p:nvPr>
            <p:ph type="dt" sz="quarter" idx="1"/>
          </p:nvPr>
        </p:nvSpPr>
        <p:spPr>
          <a:xfrm>
            <a:off x="3854452" y="0"/>
            <a:ext cx="2949575" cy="496888"/>
          </a:xfrm>
          <a:prstGeom prst="rect">
            <a:avLst/>
          </a:prstGeom>
        </p:spPr>
        <p:txBody>
          <a:bodyPr vert="horz" lIns="91419" tIns="45708" rIns="91419" bIns="45708" rtlCol="0"/>
          <a:lstStyle>
            <a:lvl1pPr algn="r">
              <a:defRPr sz="1200"/>
            </a:lvl1pPr>
          </a:lstStyle>
          <a:p>
            <a:fld id="{42B0B334-B39B-4F18-AD73-94A1A2E2F2C1}" type="datetimeFigureOut">
              <a:rPr lang="en-ZA" smtClean="0"/>
              <a:pPr/>
              <a:t>2022/05/27</a:t>
            </a:fld>
            <a:endParaRPr lang="en-ZA"/>
          </a:p>
        </p:txBody>
      </p:sp>
      <p:sp>
        <p:nvSpPr>
          <p:cNvPr id="4" name="Footer Placeholder 3"/>
          <p:cNvSpPr>
            <a:spLocks noGrp="1"/>
          </p:cNvSpPr>
          <p:nvPr>
            <p:ph type="ftr" sz="quarter" idx="2"/>
          </p:nvPr>
        </p:nvSpPr>
        <p:spPr>
          <a:xfrm>
            <a:off x="2" y="9445625"/>
            <a:ext cx="2949575" cy="496888"/>
          </a:xfrm>
          <a:prstGeom prst="rect">
            <a:avLst/>
          </a:prstGeom>
        </p:spPr>
        <p:txBody>
          <a:bodyPr vert="horz" lIns="91419" tIns="45708" rIns="91419" bIns="45708" rtlCol="0" anchor="b"/>
          <a:lstStyle>
            <a:lvl1pPr algn="l">
              <a:defRPr sz="1200"/>
            </a:lvl1pPr>
          </a:lstStyle>
          <a:p>
            <a:endParaRPr lang="en-ZA"/>
          </a:p>
        </p:txBody>
      </p:sp>
      <p:sp>
        <p:nvSpPr>
          <p:cNvPr id="5" name="Slide Number Placeholder 4"/>
          <p:cNvSpPr>
            <a:spLocks noGrp="1"/>
          </p:cNvSpPr>
          <p:nvPr>
            <p:ph type="sldNum" sz="quarter" idx="3"/>
          </p:nvPr>
        </p:nvSpPr>
        <p:spPr>
          <a:xfrm>
            <a:off x="3854452" y="9445625"/>
            <a:ext cx="2949575" cy="496888"/>
          </a:xfrm>
          <a:prstGeom prst="rect">
            <a:avLst/>
          </a:prstGeom>
        </p:spPr>
        <p:txBody>
          <a:bodyPr vert="horz" lIns="91419" tIns="45708" rIns="91419" bIns="45708" rtlCol="0" anchor="b"/>
          <a:lstStyle>
            <a:lvl1pPr algn="r">
              <a:defRPr sz="1200"/>
            </a:lvl1pPr>
          </a:lstStyle>
          <a:p>
            <a:fld id="{A7C85036-7B61-4A22-8DD4-63DD98B7C9FB}" type="slidenum">
              <a:rPr lang="en-ZA" smtClean="0"/>
              <a:pPr/>
              <a:t>‹#›</a:t>
            </a:fld>
            <a:endParaRPr lang="en-ZA"/>
          </a:p>
        </p:txBody>
      </p:sp>
    </p:spTree>
    <p:extLst>
      <p:ext uri="{BB962C8B-B14F-4D97-AF65-F5344CB8AC3E}">
        <p14:creationId xmlns:p14="http://schemas.microsoft.com/office/powerpoint/2010/main" val="416850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099" cy="497205"/>
          </a:xfrm>
          <a:prstGeom prst="rect">
            <a:avLst/>
          </a:prstGeom>
        </p:spPr>
        <p:txBody>
          <a:bodyPr vert="horz" lIns="91419" tIns="45708" rIns="91419" bIns="45708"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54941" y="0"/>
            <a:ext cx="2949099" cy="497205"/>
          </a:xfrm>
          <a:prstGeom prst="rect">
            <a:avLst/>
          </a:prstGeom>
        </p:spPr>
        <p:txBody>
          <a:bodyPr vert="horz" lIns="91419" tIns="45708" rIns="91419" bIns="45708" rtlCol="0"/>
          <a:lstStyle>
            <a:lvl1pPr algn="r" fontAlgn="auto">
              <a:spcBef>
                <a:spcPts val="0"/>
              </a:spcBef>
              <a:spcAft>
                <a:spcPts val="0"/>
              </a:spcAft>
              <a:defRPr sz="1200">
                <a:latin typeface="+mn-lt"/>
                <a:cs typeface="+mn-cs"/>
              </a:defRPr>
            </a:lvl1pPr>
          </a:lstStyle>
          <a:p>
            <a:pPr>
              <a:defRPr/>
            </a:pPr>
            <a:fld id="{D4854E43-A050-441B-932E-65BB0C64FA5E}" type="datetimeFigureOut">
              <a:rPr lang="en-US"/>
              <a:pPr>
                <a:defRPr/>
              </a:pPr>
              <a:t>5/27/2022</a:t>
            </a:fld>
            <a:endParaRPr lang="en-US" dirty="0"/>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19" tIns="45708" rIns="91419" bIns="45708" rtlCol="0" anchor="ctr"/>
          <a:lstStyle/>
          <a:p>
            <a:pPr lvl="0"/>
            <a:endParaRPr lang="en-US" noProof="0" dirty="0"/>
          </a:p>
        </p:txBody>
      </p:sp>
      <p:sp>
        <p:nvSpPr>
          <p:cNvPr id="5" name="Notes Placeholder 4"/>
          <p:cNvSpPr>
            <a:spLocks noGrp="1"/>
          </p:cNvSpPr>
          <p:nvPr>
            <p:ph type="body" sz="quarter" idx="3"/>
          </p:nvPr>
        </p:nvSpPr>
        <p:spPr>
          <a:xfrm>
            <a:off x="680562" y="4723450"/>
            <a:ext cx="5444490" cy="4474845"/>
          </a:xfrm>
          <a:prstGeom prst="rect">
            <a:avLst/>
          </a:prstGeom>
        </p:spPr>
        <p:txBody>
          <a:bodyPr vert="horz" lIns="91419" tIns="45708" rIns="91419" bIns="45708"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2" y="9445169"/>
            <a:ext cx="2949099" cy="497205"/>
          </a:xfrm>
          <a:prstGeom prst="rect">
            <a:avLst/>
          </a:prstGeom>
        </p:spPr>
        <p:txBody>
          <a:bodyPr vert="horz" lIns="91419" tIns="45708" rIns="91419" bIns="45708"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54941" y="9445169"/>
            <a:ext cx="2949099" cy="497205"/>
          </a:xfrm>
          <a:prstGeom prst="rect">
            <a:avLst/>
          </a:prstGeom>
        </p:spPr>
        <p:txBody>
          <a:bodyPr vert="horz" lIns="91419" tIns="45708" rIns="91419" bIns="45708" rtlCol="0" anchor="b"/>
          <a:lstStyle>
            <a:lvl1pPr algn="r" fontAlgn="auto">
              <a:spcBef>
                <a:spcPts val="0"/>
              </a:spcBef>
              <a:spcAft>
                <a:spcPts val="0"/>
              </a:spcAft>
              <a:defRPr sz="1200">
                <a:latin typeface="+mn-lt"/>
                <a:cs typeface="+mn-cs"/>
              </a:defRPr>
            </a:lvl1pPr>
          </a:lstStyle>
          <a:p>
            <a:pPr>
              <a:defRPr/>
            </a:pPr>
            <a:fld id="{0B7BFA13-EE59-4C9E-BEC0-20625E181DE9}" type="slidenum">
              <a:rPr lang="en-US"/>
              <a:pPr>
                <a:defRPr/>
              </a:pPr>
              <a:t>‹#›</a:t>
            </a:fld>
            <a:endParaRPr lang="en-US" dirty="0"/>
          </a:p>
        </p:txBody>
      </p:sp>
    </p:spTree>
    <p:extLst>
      <p:ext uri="{BB962C8B-B14F-4D97-AF65-F5344CB8AC3E}">
        <p14:creationId xmlns:p14="http://schemas.microsoft.com/office/powerpoint/2010/main" val="41196974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51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04E499-B0EB-41CE-9E2C-883193C073A8}" type="slidenum">
              <a:rPr lang="en-US" smtClean="0"/>
              <a:pPr fontAlgn="base">
                <a:spcBef>
                  <a:spcPct val="0"/>
                </a:spcBef>
                <a:spcAft>
                  <a:spcPct val="0"/>
                </a:spcAft>
                <a:defRPr/>
              </a:pPr>
              <a:t>1</a:t>
            </a:fld>
            <a:endParaRPr lang="en-US" dirty="0"/>
          </a:p>
        </p:txBody>
      </p:sp>
    </p:spTree>
    <p:extLst>
      <p:ext uri="{BB962C8B-B14F-4D97-AF65-F5344CB8AC3E}">
        <p14:creationId xmlns:p14="http://schemas.microsoft.com/office/powerpoint/2010/main" val="218955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Slide Number Placeholder 5"/>
          <p:cNvSpPr txBox="1">
            <a:spLocks/>
          </p:cNvSpPr>
          <p:nvPr userDrawn="1"/>
        </p:nvSpPr>
        <p:spPr>
          <a:xfrm>
            <a:off x="10633" y="6492875"/>
            <a:ext cx="2133600" cy="365125"/>
          </a:xfrm>
          <a:prstGeom prst="rect">
            <a:avLst/>
          </a:prstGeom>
        </p:spPr>
        <p:txBody>
          <a:bodyPr vert="horz" lIns="91440" tIns="45720" rIns="91440" bIns="45720" rtlCol="0" anchor="ctr"/>
          <a:lstStyle>
            <a:lvl1pPr algn="l">
              <a:defRPr>
                <a:solidFill>
                  <a:schemeClr val="bg1"/>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E49F4F9A-37A9-49F3-AC48-5FA6F7BF54C0}" type="slidenum">
              <a:rPr kumimoji="0" lang="en-US" sz="1200" b="0" i="0" u="none" strike="noStrike" kern="1200" cap="none" spc="0" normalizeH="0" baseline="0" noProof="0" smtClean="0">
                <a:ln>
                  <a:noFill/>
                </a:ln>
                <a:solidFill>
                  <a:schemeClr val="bg1"/>
                </a:solidFill>
                <a:effectLst/>
                <a:uLnTx/>
                <a:uFillTx/>
                <a:latin typeface="+mn-lt"/>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10553"/>
            <a:ext cx="7772400" cy="1142164"/>
          </a:xfrm>
        </p:spPr>
        <p:txBody>
          <a:bodyPr/>
          <a:lstStyle>
            <a:lvl1pPr>
              <a:defRPr sz="3200">
                <a:solidFill>
                  <a:schemeClr val="tx1"/>
                </a:solidFill>
                <a:latin typeface="Century Gothic" pitchFamily="34" charset="0"/>
              </a:defRPr>
            </a:lvl1pPr>
          </a:lstStyle>
          <a:p>
            <a:r>
              <a:rPr lang="en-US" dirty="0"/>
              <a:t>Click to edit Master title style</a:t>
            </a:r>
          </a:p>
        </p:txBody>
      </p:sp>
      <p:sp>
        <p:nvSpPr>
          <p:cNvPr id="3" name="Subtitle 2"/>
          <p:cNvSpPr>
            <a:spLocks noGrp="1"/>
          </p:cNvSpPr>
          <p:nvPr>
            <p:ph type="subTitle" idx="1"/>
          </p:nvPr>
        </p:nvSpPr>
        <p:spPr>
          <a:xfrm>
            <a:off x="1371600" y="3509397"/>
            <a:ext cx="6400800" cy="1752600"/>
          </a:xfrm>
        </p:spPr>
        <p:txBody>
          <a:bodyPr/>
          <a:lstStyle>
            <a:lvl1pPr marL="0" indent="0" algn="ctr">
              <a:buNone/>
              <a:defRPr sz="2000">
                <a:solidFill>
                  <a:schemeClr val="tx1"/>
                </a:solidFill>
                <a:latin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3" name="Slide Number Placeholder 5"/>
          <p:cNvSpPr txBox="1">
            <a:spLocks/>
          </p:cNvSpPr>
          <p:nvPr userDrawn="1"/>
        </p:nvSpPr>
        <p:spPr>
          <a:xfrm>
            <a:off x="10633" y="6492875"/>
            <a:ext cx="2133600" cy="365125"/>
          </a:xfrm>
          <a:prstGeom prst="rect">
            <a:avLst/>
          </a:prstGeom>
        </p:spPr>
        <p:txBody>
          <a:bodyPr vert="horz" lIns="91440" tIns="45720" rIns="91440" bIns="45720" rtlCol="0" anchor="ctr"/>
          <a:lstStyle>
            <a:lvl1pPr algn="l">
              <a:defRPr>
                <a:solidFill>
                  <a:schemeClr val="bg1"/>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E49F4F9A-37A9-49F3-AC48-5FA6F7BF54C0}" type="slidenum">
              <a:rPr kumimoji="0" lang="en-US" sz="1200" b="0" i="0" u="none" strike="noStrike" kern="1200" cap="none" spc="0" normalizeH="0" baseline="0" noProof="0" smtClean="0">
                <a:ln>
                  <a:noFill/>
                </a:ln>
                <a:solidFill>
                  <a:schemeClr val="bg1"/>
                </a:solidFill>
                <a:effectLst/>
                <a:uLnTx/>
                <a:uFillTx/>
                <a:latin typeface="+mn-lt"/>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4171"/>
            <a:ext cx="8229600" cy="814657"/>
          </a:xfrm>
        </p:spPr>
        <p:txBody>
          <a:bodyPr/>
          <a:lstStyle>
            <a:lvl1pPr algn="ctr">
              <a:defRPr sz="3200" b="1">
                <a:latin typeface="+mn-lt"/>
              </a:defRPr>
            </a:lvl1pPr>
          </a:lstStyle>
          <a:p>
            <a:r>
              <a:rPr lang="af-ZA" noProof="0" dirty="0" err="1"/>
              <a:t>Click</a:t>
            </a:r>
            <a:r>
              <a:rPr lang="af-ZA" noProof="0" dirty="0"/>
              <a:t> </a:t>
            </a:r>
            <a:r>
              <a:rPr lang="af-ZA" noProof="0" dirty="0" err="1"/>
              <a:t>to</a:t>
            </a:r>
            <a:r>
              <a:rPr lang="af-ZA" noProof="0" dirty="0"/>
              <a:t> </a:t>
            </a:r>
            <a:r>
              <a:rPr lang="af-ZA" noProof="0" dirty="0" err="1"/>
              <a:t>edit</a:t>
            </a:r>
            <a:r>
              <a:rPr lang="af-ZA" noProof="0" dirty="0"/>
              <a:t> </a:t>
            </a:r>
            <a:r>
              <a:rPr lang="af-ZA" noProof="0" dirty="0" err="1"/>
              <a:t>Master</a:t>
            </a:r>
            <a:r>
              <a:rPr lang="af-ZA" noProof="0" dirty="0"/>
              <a:t> </a:t>
            </a:r>
            <a:r>
              <a:rPr lang="af-ZA" noProof="0" dirty="0" err="1"/>
              <a:t>title</a:t>
            </a:r>
            <a:r>
              <a:rPr lang="af-ZA" noProof="0" dirty="0"/>
              <a:t> style</a:t>
            </a:r>
          </a:p>
        </p:txBody>
      </p:sp>
      <p:sp>
        <p:nvSpPr>
          <p:cNvPr id="3" name="Content Placeholder 2"/>
          <p:cNvSpPr>
            <a:spLocks noGrp="1"/>
          </p:cNvSpPr>
          <p:nvPr>
            <p:ph idx="1"/>
          </p:nvPr>
        </p:nvSpPr>
        <p:spPr>
          <a:xfrm>
            <a:off x="457200" y="1443788"/>
            <a:ext cx="8229600" cy="4695755"/>
          </a:xfrm>
        </p:spPr>
        <p:txBody>
          <a:bodyPr/>
          <a:lstStyle>
            <a:lvl1pPr algn="l">
              <a:lnSpc>
                <a:spcPts val="2200"/>
              </a:lnSpc>
              <a:spcBef>
                <a:spcPts val="400"/>
              </a:spcBef>
              <a:buClr>
                <a:srgbClr val="74B0BA"/>
              </a:buClr>
              <a:buFont typeface="Wingdings" pitchFamily="2" charset="2"/>
              <a:buChar char="q"/>
              <a:defRPr sz="2200" b="1">
                <a:latin typeface="+mn-lt"/>
              </a:defRPr>
            </a:lvl1pPr>
            <a:lvl2pPr algn="l">
              <a:lnSpc>
                <a:spcPts val="2200"/>
              </a:lnSpc>
              <a:spcBef>
                <a:spcPts val="400"/>
              </a:spcBef>
              <a:buClr>
                <a:srgbClr val="74B0BA"/>
              </a:buClr>
              <a:buFont typeface="Wingdings" pitchFamily="2" charset="2"/>
              <a:buChar char="v"/>
              <a:defRPr sz="1700" b="1">
                <a:latin typeface="+mn-lt"/>
              </a:defRPr>
            </a:lvl2pPr>
            <a:lvl3pPr algn="l">
              <a:lnSpc>
                <a:spcPts val="2200"/>
              </a:lnSpc>
              <a:spcBef>
                <a:spcPts val="400"/>
              </a:spcBef>
              <a:buClr>
                <a:srgbClr val="74B0BA"/>
              </a:buClr>
              <a:buFont typeface="Wingdings" pitchFamily="2" charset="2"/>
              <a:buChar char="Ø"/>
              <a:defRPr sz="1500" b="1">
                <a:latin typeface="+mn-lt"/>
              </a:defRPr>
            </a:lvl3pPr>
            <a:lvl4pPr algn="l">
              <a:lnSpc>
                <a:spcPts val="2200"/>
              </a:lnSpc>
              <a:spcBef>
                <a:spcPts val="400"/>
              </a:spcBef>
              <a:buClr>
                <a:srgbClr val="74B0BA"/>
              </a:buClr>
              <a:defRPr sz="1400" b="1">
                <a:latin typeface="+mn-lt"/>
              </a:defRPr>
            </a:lvl4pPr>
            <a:lvl5pPr algn="l">
              <a:lnSpc>
                <a:spcPts val="2200"/>
              </a:lnSpc>
              <a:spcBef>
                <a:spcPts val="400"/>
              </a:spcBef>
              <a:buClr>
                <a:srgbClr val="74B0BA"/>
              </a:buClr>
              <a:defRPr sz="1400" b="1">
                <a:latin typeface="+mn-lt"/>
              </a:defRPr>
            </a:lvl5pPr>
          </a:lstStyle>
          <a:p>
            <a:pPr lvl="0"/>
            <a:r>
              <a:rPr lang="af-ZA" noProof="0" dirty="0" err="1"/>
              <a:t>Click</a:t>
            </a:r>
            <a:r>
              <a:rPr lang="af-ZA" noProof="0" dirty="0"/>
              <a:t> </a:t>
            </a:r>
            <a:r>
              <a:rPr lang="af-ZA" noProof="0" dirty="0" err="1"/>
              <a:t>to</a:t>
            </a:r>
            <a:r>
              <a:rPr lang="af-ZA" noProof="0" dirty="0"/>
              <a:t> </a:t>
            </a:r>
            <a:r>
              <a:rPr lang="af-ZA" noProof="0" dirty="0" err="1"/>
              <a:t>edit</a:t>
            </a:r>
            <a:r>
              <a:rPr lang="af-ZA" noProof="0" dirty="0"/>
              <a:t> </a:t>
            </a:r>
            <a:r>
              <a:rPr lang="af-ZA" noProof="0" dirty="0" err="1"/>
              <a:t>Master</a:t>
            </a:r>
            <a:r>
              <a:rPr lang="af-ZA" noProof="0" dirty="0"/>
              <a:t> </a:t>
            </a:r>
            <a:r>
              <a:rPr lang="af-ZA" noProof="0" dirty="0" err="1"/>
              <a:t>text</a:t>
            </a:r>
            <a:r>
              <a:rPr lang="af-ZA" noProof="0" dirty="0"/>
              <a:t> </a:t>
            </a:r>
            <a:r>
              <a:rPr lang="af-ZA" noProof="0" dirty="0" err="1"/>
              <a:t>styles</a:t>
            </a:r>
            <a:endParaRPr lang="af-ZA" noProof="0" dirty="0"/>
          </a:p>
          <a:p>
            <a:pPr lvl="1"/>
            <a:r>
              <a:rPr lang="af-ZA" noProof="0" dirty="0" err="1"/>
              <a:t>Second</a:t>
            </a:r>
            <a:r>
              <a:rPr lang="af-ZA" noProof="0" dirty="0"/>
              <a:t> </a:t>
            </a:r>
            <a:r>
              <a:rPr lang="af-ZA" noProof="0" dirty="0" err="1"/>
              <a:t>level</a:t>
            </a:r>
            <a:endParaRPr lang="af-ZA" noProof="0" dirty="0"/>
          </a:p>
          <a:p>
            <a:pPr lvl="2"/>
            <a:r>
              <a:rPr lang="af-ZA" noProof="0" dirty="0" err="1"/>
              <a:t>Third</a:t>
            </a:r>
            <a:r>
              <a:rPr lang="af-ZA" noProof="0" dirty="0"/>
              <a:t> </a:t>
            </a:r>
            <a:r>
              <a:rPr lang="af-ZA" noProof="0" dirty="0" err="1"/>
              <a:t>level</a:t>
            </a:r>
            <a:endParaRPr lang="af-ZA" noProof="0" dirty="0"/>
          </a:p>
          <a:p>
            <a:pPr lvl="3"/>
            <a:r>
              <a:rPr lang="af-ZA" noProof="0" dirty="0" err="1"/>
              <a:t>Fourth</a:t>
            </a:r>
            <a:r>
              <a:rPr lang="af-ZA" noProof="0" dirty="0"/>
              <a:t> </a:t>
            </a:r>
            <a:r>
              <a:rPr lang="af-ZA" noProof="0" dirty="0" err="1"/>
              <a:t>level</a:t>
            </a:r>
            <a:endParaRPr lang="af-ZA" noProof="0" dirty="0"/>
          </a:p>
          <a:p>
            <a:pPr lvl="4"/>
            <a:r>
              <a:rPr lang="af-ZA" noProof="0" dirty="0" err="1"/>
              <a:t>Fifth</a:t>
            </a:r>
            <a:r>
              <a:rPr lang="af-ZA" noProof="0" dirty="0"/>
              <a:t> </a:t>
            </a:r>
            <a:r>
              <a:rPr lang="af-ZA" noProof="0" dirty="0" err="1"/>
              <a:t>level</a:t>
            </a:r>
            <a:endParaRPr lang="af-ZA" noProof="0" dirty="0"/>
          </a:p>
        </p:txBody>
      </p:sp>
      <p:sp>
        <p:nvSpPr>
          <p:cNvPr id="12" name="Slide Number Placeholder 5"/>
          <p:cNvSpPr>
            <a:spLocks noGrp="1"/>
          </p:cNvSpPr>
          <p:nvPr>
            <p:ph type="sldNum" sz="quarter" idx="12"/>
          </p:nvPr>
        </p:nvSpPr>
        <p:spPr>
          <a:xfrm>
            <a:off x="8632371" y="168275"/>
            <a:ext cx="381000" cy="365125"/>
          </a:xfrm>
          <a:prstGeom prst="rect">
            <a:avLst/>
          </a:prstGeom>
        </p:spPr>
        <p:txBody>
          <a:bodyPr/>
          <a:lstStyle>
            <a:lvl1pPr algn="l">
              <a:defRPr sz="1000">
                <a:solidFill>
                  <a:schemeClr val="tx1"/>
                </a:solidFill>
              </a:defRPr>
            </a:lvl1pPr>
          </a:lstStyle>
          <a:p>
            <a:pPr>
              <a:defRPr/>
            </a:pPr>
            <a:fld id="{E49F4F9A-37A9-49F3-AC48-5FA6F7BF54C0}" type="slidenum">
              <a:rPr lang="en-US" smtClean="0"/>
              <a:pPr>
                <a:defRPr/>
              </a:pPr>
              <a:t>‹#›</a:t>
            </a:fld>
            <a:endParaRPr lang="en-US" dirty="0"/>
          </a:p>
        </p:txBody>
      </p:sp>
      <p:pic>
        <p:nvPicPr>
          <p:cNvPr id="14" name="Picture 6"/>
          <p:cNvPicPr>
            <a:picLocks noChangeAspect="1"/>
          </p:cNvPicPr>
          <p:nvPr userDrawn="1"/>
        </p:nvPicPr>
        <p:blipFill>
          <a:blip r:embed="rId2"/>
          <a:srcRect/>
          <a:stretch>
            <a:fillRect/>
          </a:stretch>
        </p:blipFill>
        <p:spPr bwMode="auto">
          <a:xfrm>
            <a:off x="469304" y="998240"/>
            <a:ext cx="7950200" cy="241300"/>
          </a:xfrm>
          <a:prstGeom prst="rect">
            <a:avLst/>
          </a:prstGeom>
          <a:noFill/>
          <a:ln w="9525">
            <a:noFill/>
            <a:miter lim="800000"/>
            <a:headEnd/>
            <a:tailEnd/>
          </a:ln>
        </p:spPr>
      </p:pic>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Tree>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4822"/>
          </a:xfrm>
        </p:spPr>
        <p:txBody>
          <a:bodyPr/>
          <a:lstStyle>
            <a:lvl1pPr algn="l">
              <a:defRPr sz="3200" b="1">
                <a:latin typeface="Century Gothic" pitchFamily="34" charset="0"/>
              </a:defRPr>
            </a:lvl1pPr>
          </a:lstStyle>
          <a:p>
            <a:r>
              <a:rPr lang="en-GB" dirty="0"/>
              <a:t>Click to edit Master title style</a:t>
            </a:r>
            <a:endParaRPr lang="en-US" dirty="0"/>
          </a:p>
        </p:txBody>
      </p:sp>
      <p:sp>
        <p:nvSpPr>
          <p:cNvPr id="8" name="Content Placeholder 2"/>
          <p:cNvSpPr>
            <a:spLocks noGrp="1"/>
          </p:cNvSpPr>
          <p:nvPr>
            <p:ph sz="half" idx="1"/>
          </p:nvPr>
        </p:nvSpPr>
        <p:spPr>
          <a:xfrm>
            <a:off x="457200" y="1450975"/>
            <a:ext cx="4038600" cy="4184281"/>
          </a:xfrm>
        </p:spPr>
        <p:txBody>
          <a:bodyPr/>
          <a:lstStyle>
            <a:lvl1pPr>
              <a:defRPr sz="2000">
                <a:latin typeface="Century Gothic" pitchFamily="34" charset="0"/>
              </a:defRPr>
            </a:lvl1pPr>
            <a:lvl2pPr>
              <a:defRPr sz="1800">
                <a:latin typeface="Century Gothic" pitchFamily="34" charset="0"/>
              </a:defRPr>
            </a:lvl2pPr>
            <a:lvl3pPr>
              <a:defRPr sz="1600">
                <a:latin typeface="Century Gothic" pitchFamily="34" charset="0"/>
              </a:defRPr>
            </a:lvl3pPr>
            <a:lvl4pPr>
              <a:defRPr sz="1400">
                <a:latin typeface="Century Gothic" pitchFamily="34" charset="0"/>
              </a:defRPr>
            </a:lvl4pPr>
            <a:lvl5pPr>
              <a:defRPr sz="1400">
                <a:latin typeface="Century Gothic" pitchFamily="34" charset="0"/>
              </a:defRPr>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3"/>
          <p:cNvSpPr>
            <a:spLocks noGrp="1"/>
          </p:cNvSpPr>
          <p:nvPr>
            <p:ph sz="half" idx="2"/>
          </p:nvPr>
        </p:nvSpPr>
        <p:spPr>
          <a:xfrm>
            <a:off x="4648200" y="1450975"/>
            <a:ext cx="4038600" cy="4184281"/>
          </a:xfrm>
        </p:spPr>
        <p:txBody>
          <a:bodyPr/>
          <a:lstStyle>
            <a:lvl1pPr>
              <a:defRPr sz="2000">
                <a:latin typeface="Century Gothic" pitchFamily="34" charset="0"/>
              </a:defRPr>
            </a:lvl1pPr>
            <a:lvl2pPr>
              <a:defRPr sz="1800">
                <a:latin typeface="Century Gothic" pitchFamily="34" charset="0"/>
              </a:defRPr>
            </a:lvl2pPr>
            <a:lvl3pPr>
              <a:defRPr sz="1600">
                <a:latin typeface="Century Gothic" pitchFamily="34" charset="0"/>
              </a:defRPr>
            </a:lvl3pPr>
            <a:lvl4pPr>
              <a:defRPr sz="1400">
                <a:latin typeface="Century Gothic" pitchFamily="34" charset="0"/>
              </a:defRPr>
            </a:lvl4pPr>
            <a:lvl5pPr>
              <a:defRPr sz="1400">
                <a:latin typeface="Century Gothic" pitchFamily="34" charset="0"/>
              </a:defRPr>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14" name="Picture 6"/>
          <p:cNvPicPr>
            <a:picLocks noChangeAspect="1"/>
          </p:cNvPicPr>
          <p:nvPr userDrawn="1"/>
        </p:nvPicPr>
        <p:blipFill>
          <a:blip r:embed="rId2"/>
          <a:srcRect/>
          <a:stretch>
            <a:fillRect/>
          </a:stretch>
        </p:blipFill>
        <p:spPr bwMode="auto">
          <a:xfrm>
            <a:off x="469304" y="998240"/>
            <a:ext cx="7950200" cy="241300"/>
          </a:xfrm>
          <a:prstGeom prst="rect">
            <a:avLst/>
          </a:prstGeom>
          <a:noFill/>
          <a:ln w="9525">
            <a:noFill/>
            <a:miter lim="800000"/>
            <a:headEnd/>
            <a:tailEnd/>
          </a:ln>
        </p:spPr>
      </p:pic>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87" r:id="rId1"/>
    <p:sldLayoutId id="2147483690" r:id="rId2"/>
    <p:sldLayoutId id="2147483688" r:id="rId3"/>
    <p:sldLayoutId id="2147483691" r:id="rId4"/>
    <p:sldLayoutId id="2147483689" r:id="rId5"/>
  </p:sldLayoutIdLst>
  <p:transition spd="slow">
    <p:cover/>
  </p:transition>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4"/>
          <p:cNvSpPr txBox="1">
            <a:spLocks noChangeArrowheads="1"/>
          </p:cNvSpPr>
          <p:nvPr/>
        </p:nvSpPr>
        <p:spPr bwMode="auto">
          <a:xfrm>
            <a:off x="0" y="4562452"/>
            <a:ext cx="9144000" cy="1508105"/>
          </a:xfrm>
          <a:prstGeom prst="rect">
            <a:avLst/>
          </a:prstGeom>
          <a:noFill/>
          <a:ln w="9525">
            <a:noFill/>
            <a:miter lim="800000"/>
            <a:headEnd/>
            <a:tailEnd/>
          </a:ln>
        </p:spPr>
        <p:txBody>
          <a:bodyPr wrap="square">
            <a:spAutoFit/>
          </a:bodyPr>
          <a:lstStyle/>
          <a:p>
            <a:pPr algn="ctr"/>
            <a:r>
              <a:rPr lang="en-ZA" b="1" dirty="0">
                <a:solidFill>
                  <a:schemeClr val="bg1"/>
                </a:solidFill>
                <a:effectLst>
                  <a:outerShdw blurRad="38100" dist="38100" dir="2700000" algn="tl">
                    <a:srgbClr val="000000">
                      <a:alpha val="43137"/>
                    </a:srgbClr>
                  </a:outerShdw>
                </a:effectLst>
                <a:latin typeface="Century Gothic" pitchFamily="34" charset="0"/>
              </a:rPr>
              <a:t> </a:t>
            </a:r>
          </a:p>
          <a:p>
            <a:pPr algn="ctr"/>
            <a:r>
              <a:rPr lang="en-ZA" b="1" dirty="0">
                <a:effectLst>
                  <a:outerShdw blurRad="38100" dist="38100" dir="2700000" algn="tl">
                    <a:srgbClr val="000000">
                      <a:alpha val="43137"/>
                    </a:srgbClr>
                  </a:outerShdw>
                </a:effectLst>
                <a:latin typeface="Century Gothic" pitchFamily="34" charset="0"/>
              </a:rPr>
              <a:t>by</a:t>
            </a:r>
          </a:p>
          <a:p>
            <a:pPr algn="ctr"/>
            <a:r>
              <a:rPr lang="en-ZA" sz="2400" b="1" dirty="0">
                <a:effectLst>
                  <a:outerShdw blurRad="38100" dist="38100" dir="2700000" algn="tl">
                    <a:srgbClr val="000000">
                      <a:alpha val="43137"/>
                    </a:srgbClr>
                  </a:outerShdw>
                </a:effectLst>
                <a:latin typeface="Century Gothic" pitchFamily="34" charset="0"/>
              </a:rPr>
              <a:t>Esmé du Plessis</a:t>
            </a:r>
          </a:p>
          <a:p>
            <a:pPr algn="ctr"/>
            <a:r>
              <a:rPr lang="en-ZA" b="1" dirty="0">
                <a:effectLst>
                  <a:outerShdw blurRad="38100" dist="38100" dir="2700000" algn="tl">
                    <a:srgbClr val="000000">
                      <a:alpha val="43137"/>
                    </a:srgbClr>
                  </a:outerShdw>
                </a:effectLst>
                <a:latin typeface="Century Gothic" pitchFamily="34" charset="0"/>
              </a:rPr>
              <a:t>Practising IP Attorney</a:t>
            </a:r>
          </a:p>
          <a:p>
            <a:pPr algn="ctr"/>
            <a:r>
              <a:rPr lang="en-ZA" sz="1400" b="1" dirty="0">
                <a:effectLst>
                  <a:outerShdw blurRad="38100" dist="38100" dir="2700000" algn="tl">
                    <a:srgbClr val="000000">
                      <a:alpha val="43137"/>
                    </a:srgbClr>
                  </a:outerShdw>
                </a:effectLst>
                <a:latin typeface="Century Gothic" pitchFamily="34" charset="0"/>
              </a:rPr>
              <a:t>Adams &amp; Adams </a:t>
            </a:r>
          </a:p>
        </p:txBody>
      </p:sp>
      <p:sp>
        <p:nvSpPr>
          <p:cNvPr id="12" name="Subtitle 2"/>
          <p:cNvSpPr txBox="1">
            <a:spLocks/>
          </p:cNvSpPr>
          <p:nvPr/>
        </p:nvSpPr>
        <p:spPr>
          <a:xfrm>
            <a:off x="634420" y="443246"/>
            <a:ext cx="7920880" cy="1206652"/>
          </a:xfrm>
          <a:prstGeom prst="rect">
            <a:avLst/>
          </a:prstGeom>
        </p:spPr>
        <p:txBody>
          <a:bodyPr/>
          <a:lstStyle/>
          <a:p>
            <a:pPr marL="342900" marR="0" lvl="0" indent="-342900" algn="ctr" defTabSz="457200" rtl="0" eaLnBrk="0" fontAlgn="base" latinLnBrk="0" hangingPunct="0">
              <a:lnSpc>
                <a:spcPct val="100000"/>
              </a:lnSpc>
              <a:spcBef>
                <a:spcPct val="20000"/>
              </a:spcBef>
              <a:spcAft>
                <a:spcPct val="0"/>
              </a:spcAft>
              <a:buClrTx/>
              <a:buSzTx/>
              <a:tabLst/>
              <a:defRPr/>
            </a:pPr>
            <a:r>
              <a:rPr kumimoji="0" lang="en-US" sz="3200" b="1" i="0" u="none" strike="noStrike" kern="1200" cap="none" spc="0" normalizeH="0" baseline="0" noProof="0" dirty="0">
                <a:ln>
                  <a:noFill/>
                </a:ln>
                <a:effectLst>
                  <a:outerShdw blurRad="38100" dist="38100" dir="2700000" algn="tl">
                    <a:srgbClr val="000000">
                      <a:alpha val="43137"/>
                    </a:srgbClr>
                  </a:outerShdw>
                </a:effectLst>
                <a:uLnTx/>
                <a:uFillTx/>
                <a:latin typeface="+mn-lt"/>
                <a:ea typeface="+mn-ea"/>
                <a:cs typeface="+mn-cs"/>
              </a:rPr>
              <a:t>COPYRIGHT AMENDMENT BILL, 2017</a:t>
            </a:r>
          </a:p>
          <a:p>
            <a:pPr marL="342900" marR="0" lvl="0" indent="-342900" algn="ctr" defTabSz="457200" rtl="0" eaLnBrk="0" fontAlgn="base" latinLnBrk="0" hangingPunct="0">
              <a:lnSpc>
                <a:spcPct val="100000"/>
              </a:lnSpc>
              <a:spcBef>
                <a:spcPct val="20000"/>
              </a:spcBef>
              <a:spcAft>
                <a:spcPct val="0"/>
              </a:spcAft>
              <a:buClrTx/>
              <a:buSzTx/>
              <a:tabLst/>
              <a:defRPr/>
            </a:pPr>
            <a:r>
              <a:rPr lang="en-US" sz="2400" b="1" dirty="0">
                <a:effectLst>
                  <a:outerShdw blurRad="38100" dist="38100" dir="2700000" algn="tl">
                    <a:srgbClr val="000000">
                      <a:alpha val="43137"/>
                    </a:srgbClr>
                  </a:outerShdw>
                </a:effectLst>
                <a:latin typeface="+mn-lt"/>
                <a:cs typeface="+mn-cs"/>
              </a:rPr>
              <a:t>(Tabled in Parliament 16 May 2017)</a:t>
            </a:r>
          </a:p>
          <a:p>
            <a:pPr marL="342900" marR="0" lvl="0" indent="-342900" algn="ctr" defTabSz="457200" rtl="0" eaLnBrk="0" fontAlgn="base" latinLnBrk="0" hangingPunct="0">
              <a:lnSpc>
                <a:spcPct val="100000"/>
              </a:lnSpc>
              <a:spcBef>
                <a:spcPct val="20000"/>
              </a:spcBef>
              <a:spcAft>
                <a:spcPct val="0"/>
              </a:spcAft>
              <a:buClrTx/>
              <a:buSzTx/>
              <a:tabLst/>
              <a:defRPr/>
            </a:pP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mn-lt"/>
                <a:cs typeface="+mn-cs"/>
              </a:rPr>
              <a:t>[B13 –</a:t>
            </a:r>
            <a:r>
              <a:rPr kumimoji="0" lang="en-US" sz="2400" b="1" i="0" u="none" strike="noStrike" kern="1200" cap="none" spc="0" normalizeH="0" noProof="0" dirty="0">
                <a:ln>
                  <a:noFill/>
                </a:ln>
                <a:effectLst>
                  <a:outerShdw blurRad="38100" dist="38100" dir="2700000" algn="tl">
                    <a:srgbClr val="000000">
                      <a:alpha val="43137"/>
                    </a:srgbClr>
                  </a:outerShdw>
                </a:effectLst>
                <a:uLnTx/>
                <a:uFillTx/>
                <a:latin typeface="+mn-lt"/>
                <a:cs typeface="+mn-cs"/>
              </a:rPr>
              <a:t> 2017]</a:t>
            </a:r>
          </a:p>
          <a:p>
            <a:pPr marL="342900" marR="0" lvl="0" indent="-342900" algn="ctr" defTabSz="457200" rtl="0" eaLnBrk="0" fontAlgn="base" latinLnBrk="0" hangingPunct="0">
              <a:lnSpc>
                <a:spcPct val="100000"/>
              </a:lnSpc>
              <a:spcBef>
                <a:spcPct val="20000"/>
              </a:spcBef>
              <a:spcAft>
                <a:spcPct val="0"/>
              </a:spcAft>
              <a:buClrTx/>
              <a:buSzTx/>
              <a:tabLst/>
              <a:defRPr/>
            </a:pPr>
            <a:endParaRPr kumimoji="0" lang="en-US" sz="2400" b="1" i="0" u="none" strike="noStrike" kern="1200" cap="none" spc="0" normalizeH="0" noProof="0" dirty="0">
              <a:ln>
                <a:noFill/>
              </a:ln>
              <a:effectLst>
                <a:outerShdw blurRad="38100" dist="38100" dir="2700000" algn="tl">
                  <a:srgbClr val="000000">
                    <a:alpha val="43137"/>
                  </a:srgbClr>
                </a:outerShdw>
              </a:effectLst>
              <a:uLnTx/>
              <a:uFillTx/>
              <a:latin typeface="+mn-lt"/>
              <a:cs typeface="+mn-cs"/>
            </a:endParaRPr>
          </a:p>
          <a:p>
            <a:pPr marL="342900" marR="0" lvl="0" indent="-342900" algn="ctr" defTabSz="457200" rtl="0" eaLnBrk="0" fontAlgn="base" latinLnBrk="0" hangingPunct="0">
              <a:lnSpc>
                <a:spcPct val="100000"/>
              </a:lnSpc>
              <a:spcBef>
                <a:spcPct val="20000"/>
              </a:spcBef>
              <a:spcAft>
                <a:spcPct val="0"/>
              </a:spcAft>
              <a:buClrTx/>
              <a:buSzTx/>
              <a:tabLst/>
              <a:defRPr/>
            </a:pPr>
            <a:endParaRPr lang="en-US" sz="2400" b="1" baseline="0" dirty="0">
              <a:effectLst>
                <a:outerShdw blurRad="38100" dist="38100" dir="2700000" algn="tl">
                  <a:srgbClr val="000000">
                    <a:alpha val="43137"/>
                  </a:srgbClr>
                </a:outerShdw>
              </a:effectLst>
              <a:latin typeface="+mn-lt"/>
              <a:cs typeface="+mn-cs"/>
            </a:endParaRPr>
          </a:p>
          <a:p>
            <a:pPr marL="342900" marR="0" lvl="0" indent="-342900" algn="ctr" defTabSz="457200" rtl="0" eaLnBrk="0" fontAlgn="base" latinLnBrk="0" hangingPunct="0">
              <a:lnSpc>
                <a:spcPct val="100000"/>
              </a:lnSpc>
              <a:spcBef>
                <a:spcPct val="20000"/>
              </a:spcBef>
              <a:spcAft>
                <a:spcPct val="0"/>
              </a:spcAft>
              <a:buClrTx/>
              <a:buSzTx/>
              <a:tabLst/>
              <a:defRPr/>
            </a:pPr>
            <a:r>
              <a:rPr kumimoji="0" lang="en-US" sz="2400" b="1" i="0" u="none" strike="noStrike" kern="1200" cap="none" spc="0" normalizeH="0" noProof="0" dirty="0">
                <a:ln>
                  <a:noFill/>
                </a:ln>
                <a:effectLst>
                  <a:outerShdw blurRad="38100" dist="38100" dir="2700000" algn="tl">
                    <a:srgbClr val="000000">
                      <a:alpha val="43137"/>
                    </a:srgbClr>
                  </a:outerShdw>
                </a:effectLst>
                <a:uLnTx/>
                <a:uFillTx/>
                <a:latin typeface="+mn-lt"/>
                <a:cs typeface="+mn-cs"/>
              </a:rPr>
              <a:t>PUBLIC HEARINGS BY </a:t>
            </a:r>
          </a:p>
          <a:p>
            <a:pPr marL="342900" marR="0" lvl="0" indent="-342900" algn="ctr" defTabSz="457200" rtl="0" eaLnBrk="0" fontAlgn="base" latinLnBrk="0" hangingPunct="0">
              <a:lnSpc>
                <a:spcPct val="100000"/>
              </a:lnSpc>
              <a:spcBef>
                <a:spcPct val="20000"/>
              </a:spcBef>
              <a:spcAft>
                <a:spcPct val="0"/>
              </a:spcAft>
              <a:buClrTx/>
              <a:buSzTx/>
              <a:tabLst/>
              <a:defRPr/>
            </a:pPr>
            <a:r>
              <a:rPr kumimoji="0" lang="en-US" sz="2400" b="1" i="0" u="none" strike="noStrike" kern="1200" cap="none" spc="0" normalizeH="0" noProof="0" dirty="0">
                <a:ln>
                  <a:noFill/>
                </a:ln>
                <a:effectLst>
                  <a:outerShdw blurRad="38100" dist="38100" dir="2700000" algn="tl">
                    <a:srgbClr val="000000">
                      <a:alpha val="43137"/>
                    </a:srgbClr>
                  </a:outerShdw>
                </a:effectLst>
                <a:uLnTx/>
                <a:uFillTx/>
                <a:latin typeface="+mn-lt"/>
                <a:cs typeface="+mn-cs"/>
              </a:rPr>
              <a:t>PORTFOLIO COMMITTEE OF TRADE AND INDUSTRY</a:t>
            </a:r>
          </a:p>
          <a:p>
            <a:pPr marL="342900" marR="0" lvl="0" indent="-342900" algn="ctr" defTabSz="457200" rtl="0" eaLnBrk="0" fontAlgn="base" latinLnBrk="0" hangingPunct="0">
              <a:lnSpc>
                <a:spcPct val="100000"/>
              </a:lnSpc>
              <a:spcBef>
                <a:spcPct val="20000"/>
              </a:spcBef>
              <a:spcAft>
                <a:spcPct val="0"/>
              </a:spcAft>
              <a:buClrTx/>
              <a:buSzTx/>
              <a:tabLst/>
              <a:defRPr/>
            </a:pPr>
            <a:r>
              <a:rPr lang="en-US" sz="1600" b="1" baseline="0" dirty="0">
                <a:effectLst>
                  <a:outerShdw blurRad="38100" dist="38100" dir="2700000" algn="tl">
                    <a:srgbClr val="000000">
                      <a:alpha val="43137"/>
                    </a:srgbClr>
                  </a:outerShdw>
                </a:effectLst>
                <a:latin typeface="+mn-lt"/>
                <a:cs typeface="+mn-cs"/>
              </a:rPr>
              <a:t>Cape Town, 1 August 2017</a:t>
            </a:r>
            <a:endParaRPr kumimoji="0" lang="en-ZA" sz="1600" b="0" i="0" u="none" strike="noStrike" kern="1200" cap="none" spc="0" normalizeH="0" baseline="0" noProof="0" dirty="0">
              <a:ln>
                <a:noFill/>
              </a:ln>
              <a:effectLst>
                <a:outerShdw blurRad="38100" dist="38100" dir="2700000" algn="tl">
                  <a:srgbClr val="000000">
                    <a:alpha val="43137"/>
                  </a:srgbClr>
                </a:outerShdw>
              </a:effectLst>
              <a:uLnTx/>
              <a:uFillTx/>
              <a:latin typeface="+mn-lt"/>
              <a:cs typeface="+mn-cs"/>
            </a:endParaRPr>
          </a:p>
        </p:txBody>
      </p:sp>
      <p:sp>
        <p:nvSpPr>
          <p:cNvPr id="11" name="Title 1"/>
          <p:cNvSpPr txBox="1">
            <a:spLocks/>
          </p:cNvSpPr>
          <p:nvPr/>
        </p:nvSpPr>
        <p:spPr>
          <a:xfrm>
            <a:off x="1246488" y="353786"/>
            <a:ext cx="6696744" cy="936104"/>
          </a:xfrm>
          <a:prstGeom prst="rect">
            <a:avLst/>
          </a:prstGeom>
        </p:spPr>
        <p:txBody>
          <a:bodyPr>
            <a:norm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ZA" sz="1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pic>
        <p:nvPicPr>
          <p:cNvPr id="2" name="Picture 1"/>
          <p:cNvPicPr>
            <a:picLocks noChangeAspect="1"/>
          </p:cNvPicPr>
          <p:nvPr/>
        </p:nvPicPr>
        <p:blipFill>
          <a:blip r:embed="rId3"/>
          <a:stretch>
            <a:fillRect/>
          </a:stretch>
        </p:blipFill>
        <p:spPr>
          <a:xfrm>
            <a:off x="6425510" y="4461510"/>
            <a:ext cx="2129790" cy="2129790"/>
          </a:xfrm>
          <a:prstGeom prst="rect">
            <a:avLst/>
          </a:prstGeom>
        </p:spPr>
      </p:pic>
      <p:grpSp>
        <p:nvGrpSpPr>
          <p:cNvPr id="5" name="Group 4"/>
          <p:cNvGrpSpPr/>
          <p:nvPr/>
        </p:nvGrpSpPr>
        <p:grpSpPr>
          <a:xfrm>
            <a:off x="811530" y="4549140"/>
            <a:ext cx="1947188" cy="1954530"/>
            <a:chOff x="777240" y="4636770"/>
            <a:chExt cx="1947188" cy="195453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7240" y="5003471"/>
              <a:ext cx="1947188" cy="1303020"/>
            </a:xfrm>
            <a:prstGeom prst="rect">
              <a:avLst/>
            </a:prstGeom>
          </p:spPr>
        </p:pic>
        <p:sp>
          <p:nvSpPr>
            <p:cNvPr id="4" name="Rectangle 3"/>
            <p:cNvSpPr/>
            <p:nvPr/>
          </p:nvSpPr>
          <p:spPr>
            <a:xfrm>
              <a:off x="804188" y="4636770"/>
              <a:ext cx="1920240" cy="1954530"/>
            </a:xfrm>
            <a:prstGeom prst="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p>
          </p:txBody>
        </p:sp>
      </p:grpSp>
    </p:spTree>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10</a:t>
            </a:fld>
            <a:endParaRPr lang="en-US" dirty="0"/>
          </a:p>
        </p:txBody>
      </p:sp>
      <p:sp>
        <p:nvSpPr>
          <p:cNvPr id="5" name="Title 1"/>
          <p:cNvSpPr>
            <a:spLocks noGrp="1"/>
          </p:cNvSpPr>
          <p:nvPr>
            <p:ph type="title"/>
          </p:nvPr>
        </p:nvSpPr>
        <p:spPr>
          <a:xfrm>
            <a:off x="1360170" y="3077119"/>
            <a:ext cx="6492240" cy="714190"/>
          </a:xfrm>
        </p:spPr>
        <p:txBody>
          <a:bodyPr/>
          <a:lstStyle/>
          <a:p>
            <a:pPr algn="ctr"/>
            <a:r>
              <a:rPr lang="en-ZA" sz="4400" b="1" dirty="0">
                <a:effectLst>
                  <a:outerShdw blurRad="38100" dist="38100" dir="2700000" algn="tl">
                    <a:srgbClr val="000000">
                      <a:alpha val="43137"/>
                    </a:srgbClr>
                  </a:outerShdw>
                </a:effectLst>
                <a:latin typeface="+mn-lt"/>
              </a:rPr>
              <a:t>CRUCIAL LEGAL ISSUES </a:t>
            </a:r>
            <a:br>
              <a:rPr lang="en-ZA" sz="4400" b="1" dirty="0">
                <a:effectLst>
                  <a:outerShdw blurRad="38100" dist="38100" dir="2700000" algn="tl">
                    <a:srgbClr val="000000">
                      <a:alpha val="43137"/>
                    </a:srgbClr>
                  </a:outerShdw>
                </a:effectLst>
                <a:latin typeface="+mn-lt"/>
              </a:rPr>
            </a:br>
            <a:r>
              <a:rPr lang="en-ZA" sz="4400" b="1" dirty="0">
                <a:effectLst>
                  <a:outerShdw blurRad="38100" dist="38100" dir="2700000" algn="tl">
                    <a:srgbClr val="000000">
                      <a:alpha val="43137"/>
                    </a:srgbClr>
                  </a:outerShdw>
                </a:effectLst>
                <a:latin typeface="+mn-lt"/>
              </a:rPr>
              <a:t>TO BE ADDRESSED</a:t>
            </a:r>
            <a:endParaRPr lang="en-ZA"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758779239"/>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610" y="117021"/>
            <a:ext cx="8481060" cy="814657"/>
          </a:xfrm>
        </p:spPr>
        <p:txBody>
          <a:bodyPr/>
          <a:lstStyle/>
          <a:p>
            <a:r>
              <a:rPr lang="en-ZA" dirty="0"/>
              <a:t>CRUCIAL LEGAL ISSUE</a:t>
            </a:r>
            <a:br>
              <a:rPr lang="en-ZA" dirty="0"/>
            </a:br>
            <a:r>
              <a:rPr lang="en-ZA" sz="3000" dirty="0"/>
              <a:t>NEW ENFORCEABLE RIGHT: USER ROYALTY RIGHT</a:t>
            </a:r>
          </a:p>
        </p:txBody>
      </p:sp>
      <p:sp>
        <p:nvSpPr>
          <p:cNvPr id="3" name="Content Placeholder 2"/>
          <p:cNvSpPr>
            <a:spLocks noGrp="1"/>
          </p:cNvSpPr>
          <p:nvPr>
            <p:ph idx="1"/>
          </p:nvPr>
        </p:nvSpPr>
        <p:spPr>
          <a:xfrm>
            <a:off x="457200" y="1306628"/>
            <a:ext cx="8081010" cy="4695755"/>
          </a:xfrm>
        </p:spPr>
        <p:txBody>
          <a:bodyPr/>
          <a:lstStyle/>
          <a:p>
            <a:r>
              <a:rPr lang="en-ZA" dirty="0"/>
              <a:t>the Bill (s 4, 5, 6) will introduce a new and highly questionable </a:t>
            </a:r>
            <a:r>
              <a:rPr lang="en-ZA" spc="-20" dirty="0"/>
              <a:t>right to receive a new type of royalties, namely a user royalty right</a:t>
            </a:r>
          </a:p>
          <a:p>
            <a:pPr lvl="1"/>
            <a:r>
              <a:rPr lang="en-ZA" dirty="0"/>
              <a:t>the Act (s 2) provides for 9 categories of copyright works, namely</a:t>
            </a:r>
          </a:p>
          <a:p>
            <a:pPr marL="457200" lvl="1" indent="0">
              <a:buNone/>
              <a:tabLst>
                <a:tab pos="446088" algn="l"/>
                <a:tab pos="892175" algn="l"/>
                <a:tab pos="2606675" algn="l"/>
                <a:tab pos="4846638" algn="l"/>
              </a:tabLst>
            </a:pPr>
            <a:r>
              <a:rPr lang="en-ZA" sz="1500" dirty="0"/>
              <a:t>	-  literary works	-  cinematograph films	-  programme-carrying signals</a:t>
            </a:r>
          </a:p>
          <a:p>
            <a:pPr marL="457200" lvl="1" indent="0">
              <a:spcBef>
                <a:spcPts val="0"/>
              </a:spcBef>
              <a:buNone/>
              <a:tabLst>
                <a:tab pos="446088" algn="l"/>
                <a:tab pos="892175" algn="l"/>
                <a:tab pos="2606675" algn="l"/>
                <a:tab pos="4846638" algn="l"/>
              </a:tabLst>
            </a:pPr>
            <a:r>
              <a:rPr lang="en-ZA" sz="1500" dirty="0"/>
              <a:t>	-  musical works	-  sound recordings	-  published editions</a:t>
            </a:r>
          </a:p>
          <a:p>
            <a:pPr marL="457200" lvl="1" indent="0">
              <a:spcBef>
                <a:spcPts val="0"/>
              </a:spcBef>
              <a:buNone/>
              <a:tabLst>
                <a:tab pos="446088" algn="l"/>
                <a:tab pos="892175" algn="l"/>
                <a:tab pos="2606675" algn="l"/>
                <a:tab pos="4846638" algn="l"/>
              </a:tabLst>
            </a:pPr>
            <a:r>
              <a:rPr lang="en-ZA" sz="1500" dirty="0"/>
              <a:t>	-  artistic works	-  broadcasts	-  computer programs</a:t>
            </a:r>
            <a:endParaRPr lang="en-ZA" dirty="0"/>
          </a:p>
          <a:p>
            <a:pPr lvl="1"/>
            <a:r>
              <a:rPr lang="en-ZA" dirty="0"/>
              <a:t>what is notable is that the Bill only seeks to provide for the user royalty right in respect of 4 of these categories of copyright works, namely </a:t>
            </a:r>
          </a:p>
          <a:p>
            <a:pPr marL="914400" lvl="2" indent="0">
              <a:buNone/>
            </a:pPr>
            <a:r>
              <a:rPr lang="en-ZA" dirty="0"/>
              <a:t>-  literary and musical works (Bill s 4)</a:t>
            </a:r>
          </a:p>
          <a:p>
            <a:pPr marL="914400" lvl="2" indent="0">
              <a:spcBef>
                <a:spcPts val="0"/>
              </a:spcBef>
              <a:buNone/>
            </a:pPr>
            <a:r>
              <a:rPr lang="en-ZA" dirty="0"/>
              <a:t>-  artistic works (Bill s 5)</a:t>
            </a:r>
          </a:p>
          <a:p>
            <a:pPr marL="914400" lvl="2" indent="0">
              <a:spcBef>
                <a:spcPts val="0"/>
              </a:spcBef>
              <a:buNone/>
            </a:pPr>
            <a:r>
              <a:rPr lang="en-ZA" dirty="0"/>
              <a:t>-  cinematograph films (Bill s 6)</a:t>
            </a:r>
          </a:p>
          <a:p>
            <a:pPr lvl="1"/>
            <a:r>
              <a:rPr lang="en-ZA" dirty="0"/>
              <a:t>the other categories of copyright works, although also potentially ‘usable’, will not be subject to this user royalty right</a:t>
            </a:r>
          </a:p>
          <a:p>
            <a:pPr lvl="1"/>
            <a:r>
              <a:rPr lang="en-ZA" dirty="0"/>
              <a:t>this appears to be discriminatory in regard to the author of the work, the owner of the copyright, and the user of the work</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11</a:t>
            </a:fld>
            <a:endParaRPr lang="en-US" dirty="0"/>
          </a:p>
        </p:txBody>
      </p:sp>
    </p:spTree>
    <p:extLst>
      <p:ext uri="{BB962C8B-B14F-4D97-AF65-F5344CB8AC3E}">
        <p14:creationId xmlns:p14="http://schemas.microsoft.com/office/powerpoint/2010/main" val="2828070454"/>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8610" y="1249478"/>
            <a:ext cx="8323761" cy="4695755"/>
          </a:xfrm>
        </p:spPr>
        <p:txBody>
          <a:bodyPr/>
          <a:lstStyle/>
          <a:p>
            <a:pPr>
              <a:lnSpc>
                <a:spcPts val="2000"/>
              </a:lnSpc>
            </a:pPr>
            <a:r>
              <a:rPr lang="en-ZA" dirty="0"/>
              <a:t>the Bill (s 4, 5, 6) will amend the Act (s 6, 7, 8) to provide that, despite the transfer of copyright in the work concerned</a:t>
            </a:r>
          </a:p>
          <a:p>
            <a:pPr marL="720725" lvl="1" indent="0">
              <a:lnSpc>
                <a:spcPts val="1800"/>
              </a:lnSpc>
              <a:spcAft>
                <a:spcPts val="600"/>
              </a:spcAft>
              <a:buNone/>
            </a:pPr>
            <a:r>
              <a:rPr lang="en-ZA" sz="1500" dirty="0"/>
              <a:t>‘by the user, performer, owner, producer or author, the user, performer,  owner,             producer or author of such work shall have the right to claim an equal portion of                     the royalty payable for the use of such copyright work’</a:t>
            </a:r>
          </a:p>
          <a:p>
            <a:pPr lvl="1">
              <a:lnSpc>
                <a:spcPts val="1900"/>
              </a:lnSpc>
            </a:pPr>
            <a:r>
              <a:rPr lang="en-ZA" sz="1600" dirty="0"/>
              <a:t>the wording of this provision simply does not make sense</a:t>
            </a:r>
          </a:p>
          <a:p>
            <a:pPr lvl="2">
              <a:lnSpc>
                <a:spcPts val="1900"/>
              </a:lnSpc>
            </a:pPr>
            <a:r>
              <a:rPr lang="en-ZA" dirty="0"/>
              <a:t>how can the user or performer or producer of a literary or musical work (s 4), or an artistic work (s 5), or a cinematograph film (s 6) have the right to transfer the copyright?</a:t>
            </a:r>
          </a:p>
          <a:p>
            <a:pPr lvl="2">
              <a:lnSpc>
                <a:spcPts val="1900"/>
              </a:lnSpc>
            </a:pPr>
            <a:r>
              <a:rPr lang="en-ZA" dirty="0"/>
              <a:t>which party is liable to pay the user royalty, to which party must the ‘claim’ be addressed, and to which party must the royalty be paid?</a:t>
            </a:r>
          </a:p>
          <a:p>
            <a:pPr lvl="2">
              <a:lnSpc>
                <a:spcPts val="1900"/>
              </a:lnSpc>
            </a:pPr>
            <a:r>
              <a:rPr lang="en-ZA" dirty="0"/>
              <a:t>must the author of the copyright work, or the owner of the copyright, pay the user, since the user has the right to claim an equal portion of the royalty </a:t>
            </a:r>
          </a:p>
          <a:p>
            <a:pPr lvl="2">
              <a:lnSpc>
                <a:spcPts val="1900"/>
              </a:lnSpc>
            </a:pPr>
            <a:r>
              <a:rPr lang="en-ZA" dirty="0"/>
              <a:t>what does the term ‘use’ of the copyright work mean:  If I read a book, or listen to a musical work, am I ‘using’ the work and thus liable to pay a royalty?</a:t>
            </a:r>
          </a:p>
          <a:p>
            <a:pPr lvl="1">
              <a:lnSpc>
                <a:spcPts val="1900"/>
              </a:lnSpc>
            </a:pPr>
            <a:r>
              <a:rPr lang="en-ZA" sz="1600" spc="-30" dirty="0"/>
              <a:t>BUT if I listen to a sound recording, or use a computer program, no user royalty is payable</a:t>
            </a:r>
          </a:p>
          <a:p>
            <a:pPr>
              <a:lnSpc>
                <a:spcPts val="2000"/>
              </a:lnSpc>
            </a:pPr>
            <a:r>
              <a:rPr lang="en-ZA" dirty="0"/>
              <a:t>the Bill (s 33) will also introduce into the Act (s 39B) a provision that a term in any contract which purports to renounce a right afforded by the Act shall be unenforceable</a:t>
            </a:r>
          </a:p>
          <a:p>
            <a:pPr lvl="1">
              <a:lnSpc>
                <a:spcPts val="1900"/>
              </a:lnSpc>
            </a:pPr>
            <a:r>
              <a:rPr lang="en-ZA" sz="1600" dirty="0"/>
              <a:t>the current provisions for a user royalty right must be reconsidered</a:t>
            </a:r>
          </a:p>
          <a:p>
            <a:pPr lvl="2"/>
            <a:endParaRPr lang="en-ZA"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12</a:t>
            </a:fld>
            <a:endParaRPr lang="en-US" dirty="0"/>
          </a:p>
        </p:txBody>
      </p:sp>
      <p:sp>
        <p:nvSpPr>
          <p:cNvPr id="6" name="Title 1"/>
          <p:cNvSpPr>
            <a:spLocks noGrp="1"/>
          </p:cNvSpPr>
          <p:nvPr>
            <p:ph type="title"/>
          </p:nvPr>
        </p:nvSpPr>
        <p:spPr>
          <a:xfrm>
            <a:off x="308610" y="117021"/>
            <a:ext cx="8481060" cy="814657"/>
          </a:xfrm>
        </p:spPr>
        <p:txBody>
          <a:bodyPr/>
          <a:lstStyle/>
          <a:p>
            <a:r>
              <a:rPr lang="en-ZA" dirty="0"/>
              <a:t>CRUCIAL LEGAL ISSUE</a:t>
            </a:r>
            <a:br>
              <a:rPr lang="en-ZA" dirty="0"/>
            </a:br>
            <a:r>
              <a:rPr lang="en-ZA" sz="3000" dirty="0"/>
              <a:t>NEW ENFORCEABLE RIGHT: USER ROYALTY RIGHT</a:t>
            </a:r>
          </a:p>
        </p:txBody>
      </p:sp>
    </p:spTree>
    <p:extLst>
      <p:ext uri="{BB962C8B-B14F-4D97-AF65-F5344CB8AC3E}">
        <p14:creationId xmlns:p14="http://schemas.microsoft.com/office/powerpoint/2010/main" val="622786791"/>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779" y="1318058"/>
            <a:ext cx="8012431" cy="4695755"/>
          </a:xfrm>
        </p:spPr>
        <p:txBody>
          <a:bodyPr/>
          <a:lstStyle/>
          <a:p>
            <a:pPr>
              <a:spcBef>
                <a:spcPts val="600"/>
              </a:spcBef>
            </a:pPr>
            <a:r>
              <a:rPr lang="en-ZA" spc="-30" dirty="0"/>
              <a:t>the Bill (s 9) will introduce into the Act new sections (s 9B – 9F) to provide for a new type of royalty, namely a resale royalty right</a:t>
            </a:r>
          </a:p>
          <a:p>
            <a:pPr lvl="1">
              <a:spcBef>
                <a:spcPts val="600"/>
              </a:spcBef>
            </a:pPr>
            <a:r>
              <a:rPr lang="en-ZA" sz="1670" spc="-30" dirty="0"/>
              <a:t>the objective with this royalty was understood primarily to benefit emerging  creative artists, by enabling them to benefit from the sales of their works; however, it is not clear that this objective will be achieved</a:t>
            </a:r>
          </a:p>
          <a:p>
            <a:pPr lvl="1">
              <a:spcBef>
                <a:spcPts val="600"/>
              </a:spcBef>
            </a:pPr>
            <a:r>
              <a:rPr lang="en-ZA" sz="1670" dirty="0"/>
              <a:t>many aspects of the resale royalty right provisions simply do not make sense</a:t>
            </a:r>
            <a:endParaRPr lang="en-ZA" sz="1670" spc="-30" dirty="0"/>
          </a:p>
          <a:p>
            <a:pPr>
              <a:spcBef>
                <a:spcPts val="600"/>
              </a:spcBef>
            </a:pPr>
            <a:r>
              <a:rPr lang="en-ZA" spc="-30" dirty="0"/>
              <a:t>in terms of s 9B(1) the author of an ‘artistic work’ shall enjoy an ‘inalienable right’ to receive royalties on the commercial resale of the work subsequent to the ‘first transfer by the user of that work’</a:t>
            </a:r>
          </a:p>
          <a:p>
            <a:pPr lvl="1">
              <a:spcBef>
                <a:spcPts val="600"/>
              </a:spcBef>
            </a:pPr>
            <a:r>
              <a:rPr lang="en-ZA" sz="1680" spc="-30" dirty="0"/>
              <a:t>an ‘artistic work’ is defined in the Act (s 1) to mean paintings, sculptures, drawings, engravings, photographs, works of architecture, works of craftsmanship; so, theoretically when any of these items are sold a resale royalty will be payable</a:t>
            </a:r>
          </a:p>
          <a:p>
            <a:pPr lvl="1">
              <a:spcBef>
                <a:spcPts val="600"/>
              </a:spcBef>
            </a:pPr>
            <a:r>
              <a:rPr lang="en-ZA" sz="1680" spc="-30" dirty="0"/>
              <a:t>it is not clear what was intended by ‘the first transfer by the user of the work’; it seems that an artistic work must first be used and then transferred by the user before the resale royalty will be payable</a:t>
            </a:r>
          </a:p>
          <a:p>
            <a:pPr lvl="1">
              <a:lnSpc>
                <a:spcPts val="2100"/>
              </a:lnSpc>
            </a:pPr>
            <a:endParaRPr lang="en-ZA" sz="1680" spc="-30"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13</a:t>
            </a:fld>
            <a:endParaRPr lang="en-US" dirty="0"/>
          </a:p>
        </p:txBody>
      </p:sp>
      <p:sp>
        <p:nvSpPr>
          <p:cNvPr id="5" name="Title 1"/>
          <p:cNvSpPr>
            <a:spLocks noGrp="1"/>
          </p:cNvSpPr>
          <p:nvPr>
            <p:ph type="title"/>
          </p:nvPr>
        </p:nvSpPr>
        <p:spPr>
          <a:xfrm>
            <a:off x="308610" y="117021"/>
            <a:ext cx="8481060" cy="814657"/>
          </a:xfrm>
        </p:spPr>
        <p:txBody>
          <a:bodyPr/>
          <a:lstStyle/>
          <a:p>
            <a:r>
              <a:rPr lang="en-ZA" dirty="0"/>
              <a:t>CRUCIAL LEGAL ISSUE</a:t>
            </a:r>
            <a:br>
              <a:rPr lang="en-ZA" dirty="0"/>
            </a:br>
            <a:r>
              <a:rPr lang="en-ZA" sz="3000" dirty="0"/>
              <a:t>NEW ENFORCEABLE RIGHT: RESALE ROYALTY RIGHT</a:t>
            </a:r>
          </a:p>
        </p:txBody>
      </p:sp>
    </p:spTree>
    <p:extLst>
      <p:ext uri="{BB962C8B-B14F-4D97-AF65-F5344CB8AC3E}">
        <p14:creationId xmlns:p14="http://schemas.microsoft.com/office/powerpoint/2010/main" val="2459524885"/>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49478"/>
            <a:ext cx="8069580" cy="4695755"/>
          </a:xfrm>
        </p:spPr>
        <p:txBody>
          <a:bodyPr/>
          <a:lstStyle/>
          <a:p>
            <a:pPr>
              <a:lnSpc>
                <a:spcPts val="2000"/>
              </a:lnSpc>
              <a:spcBef>
                <a:spcPts val="300"/>
              </a:spcBef>
            </a:pPr>
            <a:r>
              <a:rPr lang="en-ZA" dirty="0"/>
              <a:t>in terms of s 9B(2) the resale royalty shall be payable at the rate prescribed by the Minister</a:t>
            </a:r>
          </a:p>
          <a:p>
            <a:pPr lvl="1">
              <a:lnSpc>
                <a:spcPts val="2000"/>
              </a:lnSpc>
              <a:spcBef>
                <a:spcPts val="300"/>
              </a:spcBef>
            </a:pPr>
            <a:r>
              <a:rPr lang="en-ZA" sz="1650" spc="-30" dirty="0"/>
              <a:t>there is no provision for a sliding scale to be prescribed; so, theoretically the rate will be the same for a very costly work by a famous artist and a less costly work by an emerging artist, so that the famous artist will receive more money</a:t>
            </a:r>
            <a:endParaRPr lang="en-ZA" sz="1650" spc="-20" dirty="0"/>
          </a:p>
          <a:p>
            <a:pPr>
              <a:lnSpc>
                <a:spcPts val="2000"/>
              </a:lnSpc>
              <a:spcBef>
                <a:spcPts val="300"/>
              </a:spcBef>
            </a:pPr>
            <a:r>
              <a:rPr lang="en-ZA" spc="-20" dirty="0"/>
              <a:t>in terms of s 9B(3) the ‘user, performer, owner, producer or author’ of an artistic work shall be entitled to the resale royalty</a:t>
            </a:r>
          </a:p>
          <a:p>
            <a:pPr lvl="1">
              <a:lnSpc>
                <a:spcPts val="2000"/>
              </a:lnSpc>
              <a:spcBef>
                <a:spcPts val="300"/>
              </a:spcBef>
            </a:pPr>
            <a:r>
              <a:rPr lang="en-ZA" sz="1650" spc="-20" dirty="0"/>
              <a:t>so, not only the creative artist (</a:t>
            </a:r>
            <a:r>
              <a:rPr lang="en-ZA" sz="1650" spc="-20" dirty="0" err="1"/>
              <a:t>ie</a:t>
            </a:r>
            <a:r>
              <a:rPr lang="en-ZA" sz="1650" spc="-20" dirty="0"/>
              <a:t> the author) will receive the royalty, but also the user (</a:t>
            </a:r>
            <a:r>
              <a:rPr lang="en-ZA" sz="1650" spc="-20" dirty="0" err="1"/>
              <a:t>eg</a:t>
            </a:r>
            <a:r>
              <a:rPr lang="en-ZA" sz="1650" spc="-20" dirty="0"/>
              <a:t> the tenant of a building), or the owner (</a:t>
            </a:r>
            <a:r>
              <a:rPr lang="en-ZA" sz="1650" spc="-20" dirty="0" err="1"/>
              <a:t>eg</a:t>
            </a:r>
            <a:r>
              <a:rPr lang="en-ZA" sz="1650" spc="-20" dirty="0"/>
              <a:t> of an art work displayed in a gallery), or the performer (</a:t>
            </a:r>
            <a:r>
              <a:rPr lang="en-ZA" sz="1650" spc="-20" dirty="0" err="1"/>
              <a:t>eg</a:t>
            </a:r>
            <a:r>
              <a:rPr lang="en-ZA" sz="1650" spc="-20" dirty="0"/>
              <a:t> a model for a sculpture), or the producer (</a:t>
            </a:r>
            <a:r>
              <a:rPr lang="en-ZA" sz="1650" spc="-20" dirty="0" err="1"/>
              <a:t>eg</a:t>
            </a:r>
            <a:r>
              <a:rPr lang="en-ZA" sz="1650" spc="-20" dirty="0"/>
              <a:t> the maker of a work of craftsmanship) will be entitled to a resale royalty </a:t>
            </a:r>
          </a:p>
          <a:p>
            <a:pPr>
              <a:lnSpc>
                <a:spcPts val="2000"/>
              </a:lnSpc>
              <a:spcBef>
                <a:spcPts val="300"/>
              </a:spcBef>
            </a:pPr>
            <a:r>
              <a:rPr lang="en-ZA" dirty="0"/>
              <a:t>in terms of s 9C, where a name/mark appears on an artistic work purporting to identify a person as the author, such person shall presumed to be the ‘user, performer, owner, producer or author’ </a:t>
            </a:r>
          </a:p>
          <a:p>
            <a:pPr lvl="1">
              <a:lnSpc>
                <a:spcPts val="2000"/>
              </a:lnSpc>
              <a:spcBef>
                <a:spcPts val="300"/>
              </a:spcBef>
            </a:pPr>
            <a:r>
              <a:rPr lang="en-ZA" sz="1650" dirty="0"/>
              <a:t>this makes no sense; the author of an artistic work is expressly defined in the Act</a:t>
            </a:r>
          </a:p>
          <a:p>
            <a:pPr>
              <a:lnSpc>
                <a:spcPts val="2000"/>
              </a:lnSpc>
              <a:spcBef>
                <a:spcPts val="300"/>
              </a:spcBef>
            </a:pPr>
            <a:r>
              <a:rPr lang="en-ZA" sz="2170" dirty="0"/>
              <a:t>in terms of s 9B(4), the resale royalty right will apply whether or not the author was the ‘first user, performer, owner, producer or author’ of the copyright in the work</a:t>
            </a:r>
          </a:p>
          <a:p>
            <a:pPr lvl="1">
              <a:lnSpc>
                <a:spcPts val="2000"/>
              </a:lnSpc>
              <a:spcBef>
                <a:spcPts val="300"/>
              </a:spcBef>
            </a:pPr>
            <a:r>
              <a:rPr lang="en-ZA" sz="1650" spc="-30" dirty="0"/>
              <a:t>this provision creates confusion; the author was the author, not the copyright owner</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14</a:t>
            </a:fld>
            <a:endParaRPr lang="en-US" dirty="0"/>
          </a:p>
        </p:txBody>
      </p:sp>
      <p:sp>
        <p:nvSpPr>
          <p:cNvPr id="5" name="Title 1"/>
          <p:cNvSpPr>
            <a:spLocks noGrp="1"/>
          </p:cNvSpPr>
          <p:nvPr>
            <p:ph type="title"/>
          </p:nvPr>
        </p:nvSpPr>
        <p:spPr>
          <a:xfrm>
            <a:off x="308610" y="117021"/>
            <a:ext cx="8481060" cy="814657"/>
          </a:xfrm>
        </p:spPr>
        <p:txBody>
          <a:bodyPr/>
          <a:lstStyle/>
          <a:p>
            <a:r>
              <a:rPr lang="en-ZA" dirty="0"/>
              <a:t>CRUCIAL LEGAL ISSUE</a:t>
            </a:r>
            <a:br>
              <a:rPr lang="en-ZA" dirty="0"/>
            </a:br>
            <a:r>
              <a:rPr lang="en-ZA" sz="3000" dirty="0"/>
              <a:t>NEW ENFORCEABLE RIGHT: RESALE ROYALTY RIGHT</a:t>
            </a:r>
          </a:p>
        </p:txBody>
      </p:sp>
    </p:spTree>
    <p:extLst>
      <p:ext uri="{BB962C8B-B14F-4D97-AF65-F5344CB8AC3E}">
        <p14:creationId xmlns:p14="http://schemas.microsoft.com/office/powerpoint/2010/main" val="3113065182"/>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238048"/>
            <a:ext cx="8001000" cy="4695755"/>
          </a:xfrm>
        </p:spPr>
        <p:txBody>
          <a:bodyPr/>
          <a:lstStyle/>
          <a:p>
            <a:pPr>
              <a:lnSpc>
                <a:spcPts val="2100"/>
              </a:lnSpc>
              <a:spcBef>
                <a:spcPts val="300"/>
              </a:spcBef>
            </a:pPr>
            <a:r>
              <a:rPr lang="en-ZA" dirty="0"/>
              <a:t>in terms of s 9D(1) the resale royalty right of a ‘user, performer, owner, producer or author’ expires 50 years from the end of the calendar year in which the author died</a:t>
            </a:r>
          </a:p>
          <a:p>
            <a:pPr lvl="1">
              <a:lnSpc>
                <a:spcPts val="2100"/>
              </a:lnSpc>
              <a:spcBef>
                <a:spcPts val="300"/>
              </a:spcBef>
            </a:pPr>
            <a:r>
              <a:rPr lang="en-ZA" dirty="0"/>
              <a:t>so, presumably the ‘user, performer, owner, producer’ will also lose their resale royalty rights 50 years after the death of the author</a:t>
            </a:r>
          </a:p>
          <a:p>
            <a:pPr>
              <a:lnSpc>
                <a:spcPts val="2100"/>
              </a:lnSpc>
              <a:spcBef>
                <a:spcPts val="300"/>
              </a:spcBef>
            </a:pPr>
            <a:r>
              <a:rPr lang="en-ZA" dirty="0"/>
              <a:t>in terms of s 9E assignment or waiver of a resale royalty right is unlawful and unenforceable</a:t>
            </a:r>
          </a:p>
          <a:p>
            <a:pPr lvl="1">
              <a:lnSpc>
                <a:spcPts val="2100"/>
              </a:lnSpc>
              <a:spcBef>
                <a:spcPts val="300"/>
              </a:spcBef>
            </a:pPr>
            <a:r>
              <a:rPr lang="en-ZA" dirty="0"/>
              <a:t>however, in terms of s 9F a resale royalty right may be transmitted by testamentary disposition or by operation of law</a:t>
            </a:r>
          </a:p>
          <a:p>
            <a:pPr>
              <a:lnSpc>
                <a:spcPts val="2100"/>
              </a:lnSpc>
              <a:spcBef>
                <a:spcPts val="300"/>
              </a:spcBef>
            </a:pPr>
            <a:r>
              <a:rPr lang="en-ZA" dirty="0"/>
              <a:t>in terms of s 9F(2) it seems that an author may transfer authorship of a work</a:t>
            </a:r>
          </a:p>
          <a:p>
            <a:pPr lvl="1">
              <a:lnSpc>
                <a:spcPts val="2100"/>
              </a:lnSpc>
              <a:spcBef>
                <a:spcPts val="300"/>
              </a:spcBef>
            </a:pPr>
            <a:r>
              <a:rPr lang="en-ZA" spc="-40" dirty="0"/>
              <a:t>authorship is defined in the Act; no provision is made for authorship to be assigned </a:t>
            </a:r>
          </a:p>
          <a:p>
            <a:pPr>
              <a:lnSpc>
                <a:spcPts val="2100"/>
              </a:lnSpc>
              <a:spcBef>
                <a:spcPts val="300"/>
              </a:spcBef>
            </a:pPr>
            <a:r>
              <a:rPr lang="en-ZA" dirty="0"/>
              <a:t>finally, the Bill does not indicate who would be responsible to pay the resale royalty – the seller or the buyer of the work?</a:t>
            </a:r>
          </a:p>
          <a:p>
            <a:pPr>
              <a:lnSpc>
                <a:spcPts val="2100"/>
              </a:lnSpc>
              <a:spcBef>
                <a:spcPts val="300"/>
              </a:spcBef>
            </a:pPr>
            <a:r>
              <a:rPr lang="en-ZA" spc="-30" dirty="0"/>
              <a:t>in conclusion, the principle of a resale royalty is supported if the outcome would be to benefit and reward young and emerging artists, but the model as set out in the Bill has many flaws and inconsistencies and will have to be revised and improved</a:t>
            </a:r>
          </a:p>
          <a:p>
            <a:endParaRPr lang="en-ZA"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15</a:t>
            </a:fld>
            <a:endParaRPr lang="en-US" dirty="0"/>
          </a:p>
        </p:txBody>
      </p:sp>
      <p:sp>
        <p:nvSpPr>
          <p:cNvPr id="5" name="Title 1"/>
          <p:cNvSpPr>
            <a:spLocks noGrp="1"/>
          </p:cNvSpPr>
          <p:nvPr>
            <p:ph type="title"/>
          </p:nvPr>
        </p:nvSpPr>
        <p:spPr>
          <a:xfrm>
            <a:off x="308610" y="117021"/>
            <a:ext cx="8481060" cy="814657"/>
          </a:xfrm>
        </p:spPr>
        <p:txBody>
          <a:bodyPr/>
          <a:lstStyle/>
          <a:p>
            <a:r>
              <a:rPr lang="en-ZA" dirty="0"/>
              <a:t>CRUCIAL LEGAL ISSUE</a:t>
            </a:r>
            <a:br>
              <a:rPr lang="en-ZA" dirty="0"/>
            </a:br>
            <a:r>
              <a:rPr lang="en-ZA" sz="3000" dirty="0"/>
              <a:t>NEW ENFORCEABLE RIGHT: RESALE ROYALTY RIGHT</a:t>
            </a:r>
          </a:p>
        </p:txBody>
      </p:sp>
    </p:spTree>
    <p:extLst>
      <p:ext uri="{BB962C8B-B14F-4D97-AF65-F5344CB8AC3E}">
        <p14:creationId xmlns:p14="http://schemas.microsoft.com/office/powerpoint/2010/main" val="915457777"/>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16</a:t>
            </a:fld>
            <a:endParaRPr lang="en-US" dirty="0"/>
          </a:p>
        </p:txBody>
      </p:sp>
      <p:sp>
        <p:nvSpPr>
          <p:cNvPr id="5" name="Title 1"/>
          <p:cNvSpPr>
            <a:spLocks noGrp="1"/>
          </p:cNvSpPr>
          <p:nvPr>
            <p:ph type="title"/>
          </p:nvPr>
        </p:nvSpPr>
        <p:spPr>
          <a:xfrm>
            <a:off x="1360170" y="3077119"/>
            <a:ext cx="6492240" cy="714190"/>
          </a:xfrm>
        </p:spPr>
        <p:txBody>
          <a:bodyPr/>
          <a:lstStyle/>
          <a:p>
            <a:pPr algn="ctr"/>
            <a:r>
              <a:rPr lang="en-ZA" sz="4400" b="1" dirty="0">
                <a:effectLst>
                  <a:outerShdw blurRad="38100" dist="38100" dir="2700000" algn="tl">
                    <a:srgbClr val="000000">
                      <a:alpha val="43137"/>
                    </a:srgbClr>
                  </a:outerShdw>
                </a:effectLst>
                <a:latin typeface="+mn-lt"/>
              </a:rPr>
              <a:t>EXCEPTIONS TO ENFORCEABLE RIGHTS</a:t>
            </a:r>
            <a:endParaRPr lang="en-ZA"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863086275"/>
      </p:ext>
    </p:extLst>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070" y="1329488"/>
            <a:ext cx="8072301" cy="4695755"/>
          </a:xfrm>
        </p:spPr>
        <p:txBody>
          <a:bodyPr/>
          <a:lstStyle/>
          <a:p>
            <a:pPr>
              <a:lnSpc>
                <a:spcPts val="2000"/>
              </a:lnSpc>
            </a:pPr>
            <a:r>
              <a:rPr lang="en-ZA" dirty="0"/>
              <a:t>the Act stipulates (s 6 – 11B) tailor-made packages of exclusive and enforceable rights in respect of the different categories of copyright works; these rights are enjoyed by the copyright owner</a:t>
            </a:r>
          </a:p>
          <a:p>
            <a:pPr lvl="1">
              <a:lnSpc>
                <a:spcPts val="2000"/>
              </a:lnSpc>
            </a:pPr>
            <a:r>
              <a:rPr lang="en-ZA" dirty="0"/>
              <a:t>the Act also stipulates (s 12 – 19B) specific exceptions to the enforceable rights in respect of the different categories of copyright works; these exceptions are intended to permit ‘fair dealing’ by the public with these works</a:t>
            </a:r>
          </a:p>
          <a:p>
            <a:pPr lvl="1">
              <a:lnSpc>
                <a:spcPts val="2000"/>
              </a:lnSpc>
            </a:pPr>
            <a:r>
              <a:rPr lang="en-ZA" spc="-20" dirty="0"/>
              <a:t>this system has always been regarded as a fair and equitable dispensation, providing for a balance of rights between the owners of copyright and the public</a:t>
            </a:r>
          </a:p>
          <a:p>
            <a:pPr lvl="1">
              <a:lnSpc>
                <a:spcPts val="2000"/>
              </a:lnSpc>
            </a:pPr>
            <a:r>
              <a:rPr lang="en-ZA" dirty="0"/>
              <a:t>however, updating or modernising of the dispensation to cater for the digital era and the electronic technology, and also for the needs of disabled persons, was deemed necessary</a:t>
            </a:r>
          </a:p>
          <a:p>
            <a:pPr>
              <a:lnSpc>
                <a:spcPts val="2000"/>
              </a:lnSpc>
            </a:pPr>
            <a:r>
              <a:rPr lang="en-ZA" dirty="0"/>
              <a:t>the Bill (s 10) will amend the Act (s 12) by substituting for s 12(1), applicable to literary and musical works, a new s 12(1) to provide that ‘fair use’ in respect of a work for certain purposes will not infringe copyright</a:t>
            </a:r>
          </a:p>
          <a:p>
            <a:pPr lvl="1">
              <a:lnSpc>
                <a:spcPts val="2000"/>
              </a:lnSpc>
            </a:pPr>
            <a:r>
              <a:rPr lang="en-ZA" dirty="0"/>
              <a:t>a list of 8 specific purposes is set out that may qualify as ‘fair use’, followed by a provision that all factors, but in particular 4 listed factors, must be taken into account to determine whether an act constitutes ‘fair use’</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17</a:t>
            </a:fld>
            <a:endParaRPr lang="en-US" dirty="0"/>
          </a:p>
        </p:txBody>
      </p:sp>
      <p:sp>
        <p:nvSpPr>
          <p:cNvPr id="5" name="Title 1"/>
          <p:cNvSpPr>
            <a:spLocks noGrp="1"/>
          </p:cNvSpPr>
          <p:nvPr>
            <p:ph type="title"/>
          </p:nvPr>
        </p:nvSpPr>
        <p:spPr>
          <a:xfrm>
            <a:off x="308610" y="139881"/>
            <a:ext cx="8481060" cy="814657"/>
          </a:xfrm>
        </p:spPr>
        <p:txBody>
          <a:bodyPr/>
          <a:lstStyle/>
          <a:p>
            <a:r>
              <a:rPr lang="en-ZA" dirty="0"/>
              <a:t>NEW EXCEPTIONS TO ENFORCEABLE RIGHTS: </a:t>
            </a:r>
            <a:br>
              <a:rPr lang="en-ZA" dirty="0"/>
            </a:br>
            <a:r>
              <a:rPr lang="en-ZA" dirty="0"/>
              <a:t>FAIR USE</a:t>
            </a:r>
          </a:p>
        </p:txBody>
      </p:sp>
    </p:spTree>
    <p:extLst>
      <p:ext uri="{BB962C8B-B14F-4D97-AF65-F5344CB8AC3E}">
        <p14:creationId xmlns:p14="http://schemas.microsoft.com/office/powerpoint/2010/main" val="1335825947"/>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18058"/>
            <a:ext cx="8058150" cy="4695755"/>
          </a:xfrm>
        </p:spPr>
        <p:txBody>
          <a:bodyPr/>
          <a:lstStyle/>
          <a:p>
            <a:pPr>
              <a:lnSpc>
                <a:spcPts val="2000"/>
              </a:lnSpc>
            </a:pPr>
            <a:r>
              <a:rPr lang="en-ZA" dirty="0"/>
              <a:t>the current s 12(1) of the Act refers to the concept ‘fair dealing’ that will not constitute infringement; the new s 12(1) to be introduced by the Bill refers to the concept ‘fair use’</a:t>
            </a:r>
          </a:p>
          <a:p>
            <a:pPr lvl="1">
              <a:lnSpc>
                <a:spcPts val="2000"/>
              </a:lnSpc>
            </a:pPr>
            <a:r>
              <a:rPr lang="en-ZA" dirty="0"/>
              <a:t>the use of the new concept ‘fair use’ is noteworthy, since this is a concept foreign to SA law but used in the copyright law of the US; the concept ‘fair dealing’ as used in the Act has been part of the law of SA for decades</a:t>
            </a:r>
          </a:p>
          <a:p>
            <a:pPr>
              <a:lnSpc>
                <a:spcPts val="2000"/>
              </a:lnSpc>
            </a:pPr>
            <a:r>
              <a:rPr lang="en-ZA" dirty="0"/>
              <a:t>the current s 12(1) of the Act applies only to literary and musical works; the new s 12(1) to be introduced by the Bill will apply to ‘fair use’ of works in general </a:t>
            </a:r>
          </a:p>
          <a:p>
            <a:pPr lvl="1">
              <a:lnSpc>
                <a:spcPts val="2000"/>
              </a:lnSpc>
            </a:pPr>
            <a:r>
              <a:rPr lang="en-ZA" dirty="0"/>
              <a:t>it is not clear how all of the listed ‘fair use’ acts could be equally applicable to all of the different categories of works</a:t>
            </a:r>
          </a:p>
          <a:p>
            <a:pPr>
              <a:lnSpc>
                <a:spcPts val="2000"/>
              </a:lnSpc>
            </a:pPr>
            <a:r>
              <a:rPr lang="en-ZA" dirty="0"/>
              <a:t>the Bill (s 11) then introduces into the Act a new s 12A setting out a long list of acts, again applicable to works in general, that will not constitute infringement</a:t>
            </a:r>
          </a:p>
          <a:p>
            <a:pPr lvl="1">
              <a:lnSpc>
                <a:spcPts val="2000"/>
              </a:lnSpc>
            </a:pPr>
            <a:r>
              <a:rPr lang="en-ZA" dirty="0"/>
              <a:t>although this is not clear, it seems that the new s 12A is intended to expand the acts to be regarded as ‘fair use’ in terms of new s 12(1)</a:t>
            </a:r>
          </a:p>
          <a:p>
            <a:pPr lvl="1">
              <a:lnSpc>
                <a:spcPts val="2000"/>
              </a:lnSpc>
            </a:pPr>
            <a:r>
              <a:rPr lang="en-ZA" dirty="0"/>
              <a:t>some of the excluded acts are justifiable, some are confusingly repetitive of the provisions of the new s 12(1), and some are questionable</a:t>
            </a:r>
          </a:p>
          <a:p>
            <a:endParaRPr lang="en-ZA"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18</a:t>
            </a:fld>
            <a:endParaRPr lang="en-US" dirty="0"/>
          </a:p>
        </p:txBody>
      </p:sp>
      <p:sp>
        <p:nvSpPr>
          <p:cNvPr id="5" name="Title 1"/>
          <p:cNvSpPr>
            <a:spLocks noGrp="1"/>
          </p:cNvSpPr>
          <p:nvPr>
            <p:ph type="title"/>
          </p:nvPr>
        </p:nvSpPr>
        <p:spPr>
          <a:xfrm>
            <a:off x="308610" y="139881"/>
            <a:ext cx="8481060" cy="814657"/>
          </a:xfrm>
        </p:spPr>
        <p:txBody>
          <a:bodyPr/>
          <a:lstStyle/>
          <a:p>
            <a:r>
              <a:rPr lang="en-ZA" dirty="0"/>
              <a:t>NEW EXCEPTIONS TO ENFORCEABLE RIGHTS: </a:t>
            </a:r>
            <a:br>
              <a:rPr lang="en-ZA" dirty="0"/>
            </a:br>
            <a:r>
              <a:rPr lang="en-ZA" dirty="0"/>
              <a:t>FAIR USE</a:t>
            </a:r>
          </a:p>
        </p:txBody>
      </p:sp>
    </p:spTree>
    <p:extLst>
      <p:ext uri="{BB962C8B-B14F-4D97-AF65-F5344CB8AC3E}">
        <p14:creationId xmlns:p14="http://schemas.microsoft.com/office/powerpoint/2010/main" val="766058667"/>
      </p:ext>
    </p:extLst>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1260908"/>
            <a:ext cx="7909560" cy="4695755"/>
          </a:xfrm>
        </p:spPr>
        <p:txBody>
          <a:bodyPr/>
          <a:lstStyle/>
          <a:p>
            <a:pPr>
              <a:lnSpc>
                <a:spcPts val="2000"/>
              </a:lnSpc>
            </a:pPr>
            <a:r>
              <a:rPr lang="en-ZA" dirty="0"/>
              <a:t>the Bill (s 12, 17) will also introduce into the Act new s 13A, 13B and 19B – 19D to make further provision for new exceptions to enforceable copyrights in addition to the existing exceptions</a:t>
            </a:r>
          </a:p>
          <a:p>
            <a:pPr marL="892175" lvl="2" indent="-263525">
              <a:lnSpc>
                <a:spcPts val="1700"/>
              </a:lnSpc>
            </a:pPr>
            <a:r>
              <a:rPr lang="en-ZA" dirty="0"/>
              <a:t>new s 13A will permit the making of temporary or incidental copies of a work for technological reasons</a:t>
            </a:r>
          </a:p>
          <a:p>
            <a:pPr marL="892175" lvl="2" indent="-263525">
              <a:lnSpc>
                <a:spcPts val="1700"/>
              </a:lnSpc>
            </a:pPr>
            <a:r>
              <a:rPr lang="en-ZA" dirty="0"/>
              <a:t>new s 13B will permit the making of copies or recordings of a work for academic and educational purposes</a:t>
            </a:r>
          </a:p>
          <a:p>
            <a:pPr marL="892175" lvl="2" indent="-263525">
              <a:lnSpc>
                <a:spcPts val="1700"/>
              </a:lnSpc>
            </a:pPr>
            <a:r>
              <a:rPr lang="en-ZA" dirty="0"/>
              <a:t>new s 19B will permit certain acts entailing the use of a computer program to observe or test or adjust the functioning of the program</a:t>
            </a:r>
          </a:p>
          <a:p>
            <a:pPr marL="892175" lvl="2" indent="-263525">
              <a:lnSpc>
                <a:spcPts val="1700"/>
              </a:lnSpc>
            </a:pPr>
            <a:r>
              <a:rPr lang="en-ZA" dirty="0"/>
              <a:t>new s 19C will create certain general exceptions in respect of copyright works in favour of libraries, archives, museums and galleries</a:t>
            </a:r>
          </a:p>
          <a:p>
            <a:pPr marL="892175" lvl="2" indent="-263525">
              <a:lnSpc>
                <a:spcPts val="1700"/>
              </a:lnSpc>
              <a:spcAft>
                <a:spcPts val="400"/>
              </a:spcAft>
            </a:pPr>
            <a:r>
              <a:rPr lang="en-ZA" dirty="0"/>
              <a:t>new s 19D will create an exception for the making of accessible format copies for persons with disabilities </a:t>
            </a:r>
          </a:p>
          <a:p>
            <a:pPr marL="354013" indent="-354013">
              <a:lnSpc>
                <a:spcPts val="1900"/>
              </a:lnSpc>
              <a:spcAft>
                <a:spcPts val="400"/>
              </a:spcAft>
            </a:pPr>
            <a:r>
              <a:rPr lang="en-ZA" sz="2150" dirty="0"/>
              <a:t>the Bill (s 13 – 16) then totally repeals some of the current exception provisions in the Act (s 17, 18, 19A), applicable to different categories of works, and also repeals the exception provisions in the Act (s 16(1)) in respect of cinematograph films</a:t>
            </a:r>
          </a:p>
          <a:p>
            <a:pPr marL="492125" lvl="1" indent="-263525">
              <a:lnSpc>
                <a:spcPts val="1900"/>
              </a:lnSpc>
            </a:pPr>
            <a:r>
              <a:rPr lang="en-ZA" dirty="0"/>
              <a:t>it is presumed that the intention was to introduce a new set of general exceptions; however, the appropriateness and impact of the new dispensation will have to be assessed</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19</a:t>
            </a:fld>
            <a:endParaRPr lang="en-US" dirty="0"/>
          </a:p>
        </p:txBody>
      </p:sp>
      <p:sp>
        <p:nvSpPr>
          <p:cNvPr id="6" name="Title 1"/>
          <p:cNvSpPr>
            <a:spLocks noGrp="1"/>
          </p:cNvSpPr>
          <p:nvPr>
            <p:ph type="title"/>
          </p:nvPr>
        </p:nvSpPr>
        <p:spPr>
          <a:xfrm>
            <a:off x="308610" y="139881"/>
            <a:ext cx="8481060" cy="814657"/>
          </a:xfrm>
        </p:spPr>
        <p:txBody>
          <a:bodyPr/>
          <a:lstStyle/>
          <a:p>
            <a:r>
              <a:rPr lang="en-ZA" sz="3100" dirty="0"/>
              <a:t>FURTHER EXCEPTIONS TO ENFORCEABLE RIGHTS: </a:t>
            </a:r>
            <a:br>
              <a:rPr lang="en-ZA" sz="3100" dirty="0"/>
            </a:br>
            <a:r>
              <a:rPr lang="en-ZA" sz="3100" dirty="0"/>
              <a:t>GENERAL EXCEPTIONS</a:t>
            </a:r>
          </a:p>
        </p:txBody>
      </p:sp>
    </p:spTree>
    <p:extLst>
      <p:ext uri="{BB962C8B-B14F-4D97-AF65-F5344CB8AC3E}">
        <p14:creationId xmlns:p14="http://schemas.microsoft.com/office/powerpoint/2010/main" val="3094282149"/>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81"/>
            <a:ext cx="8229600" cy="814657"/>
          </a:xfrm>
        </p:spPr>
        <p:txBody>
          <a:bodyPr/>
          <a:lstStyle/>
          <a:p>
            <a:r>
              <a:rPr lang="en-ZA" dirty="0"/>
              <a:t>INTRODUCTORY REMARKS</a:t>
            </a:r>
            <a:br>
              <a:rPr lang="en-ZA" dirty="0"/>
            </a:br>
            <a:r>
              <a:rPr lang="en-ZA" dirty="0"/>
              <a:t>THE ORGANISATIONS REPRESENTED </a:t>
            </a:r>
          </a:p>
        </p:txBody>
      </p:sp>
      <p:sp>
        <p:nvSpPr>
          <p:cNvPr id="3" name="Content Placeholder 2"/>
          <p:cNvSpPr>
            <a:spLocks noGrp="1"/>
          </p:cNvSpPr>
          <p:nvPr>
            <p:ph idx="1"/>
          </p:nvPr>
        </p:nvSpPr>
        <p:spPr>
          <a:xfrm>
            <a:off x="457200" y="1340918"/>
            <a:ext cx="8229600" cy="4695755"/>
          </a:xfrm>
        </p:spPr>
        <p:txBody>
          <a:bodyPr/>
          <a:lstStyle/>
          <a:p>
            <a:pPr>
              <a:spcBef>
                <a:spcPts val="600"/>
              </a:spcBef>
            </a:pPr>
            <a:r>
              <a:rPr lang="en-ZA" dirty="0"/>
              <a:t>this presentation is made on behalf of –</a:t>
            </a:r>
          </a:p>
          <a:p>
            <a:pPr lvl="1">
              <a:spcBef>
                <a:spcPts val="600"/>
              </a:spcBef>
            </a:pPr>
            <a:r>
              <a:rPr lang="en-ZA" dirty="0"/>
              <a:t>the SA Institute of Intellectual Property Law (SAIIPL) </a:t>
            </a:r>
          </a:p>
          <a:p>
            <a:pPr lvl="2">
              <a:spcBef>
                <a:spcPts val="600"/>
              </a:spcBef>
            </a:pPr>
            <a:r>
              <a:rPr lang="en-ZA" dirty="0"/>
              <a:t>the SAIIPL submitted written comments</a:t>
            </a:r>
          </a:p>
          <a:p>
            <a:pPr lvl="1">
              <a:spcBef>
                <a:spcPts val="600"/>
              </a:spcBef>
            </a:pPr>
            <a:r>
              <a:rPr lang="en-ZA" dirty="0"/>
              <a:t>the Law Society of SA (LSSA)</a:t>
            </a:r>
          </a:p>
          <a:p>
            <a:pPr lvl="2">
              <a:spcBef>
                <a:spcPts val="600"/>
              </a:spcBef>
            </a:pPr>
            <a:r>
              <a:rPr lang="en-ZA" dirty="0"/>
              <a:t>the LSSA submitted written support for the SAIIPL submission</a:t>
            </a:r>
          </a:p>
          <a:p>
            <a:pPr>
              <a:spcBef>
                <a:spcPts val="600"/>
              </a:spcBef>
            </a:pPr>
            <a:r>
              <a:rPr lang="en-ZA" dirty="0"/>
              <a:t>as a Fellow of the SAIIPL I have been mandated to represent the SAIIPL, and as Chairperson of the LSSA Committee on IP I have been mandated to represent the LSSA</a:t>
            </a:r>
          </a:p>
          <a:p>
            <a:pPr lvl="1">
              <a:spcBef>
                <a:spcPts val="600"/>
              </a:spcBef>
            </a:pPr>
            <a:r>
              <a:rPr lang="en-ZA" dirty="0"/>
              <a:t>I have practised as an attorney in the field of IP law since 1965</a:t>
            </a:r>
          </a:p>
          <a:p>
            <a:pPr lvl="1">
              <a:spcBef>
                <a:spcPts val="600"/>
              </a:spcBef>
            </a:pPr>
            <a:r>
              <a:rPr lang="en-ZA" dirty="0"/>
              <a:t>I have served on different committees in the field of IP, both national and international, over many years</a:t>
            </a:r>
          </a:p>
          <a:p>
            <a:pPr>
              <a:spcBef>
                <a:spcPts val="600"/>
              </a:spcBef>
            </a:pPr>
            <a:r>
              <a:rPr lang="en-ZA" dirty="0"/>
              <a:t>I will be assisted by Stephen Hollis, also a Fellow of the SAIIPL and a member of the Law Society of the Northern Provinces</a:t>
            </a:r>
          </a:p>
          <a:p>
            <a:pPr lvl="1">
              <a:spcBef>
                <a:spcPts val="600"/>
              </a:spcBef>
            </a:pPr>
            <a:r>
              <a:rPr lang="en-ZA" dirty="0"/>
              <a:t>he has practised as an attorney in the field of IP and commercial law since 2007</a:t>
            </a:r>
          </a:p>
          <a:p>
            <a:pPr lvl="1">
              <a:spcBef>
                <a:spcPts val="600"/>
              </a:spcBef>
            </a:pPr>
            <a:r>
              <a:rPr lang="en-ZA" dirty="0"/>
              <a:t>he has participated in preparing the submission of the SAIIPL</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a:t>
            </a:fld>
            <a:endParaRPr lang="en-US" dirty="0"/>
          </a:p>
        </p:txBody>
      </p:sp>
    </p:spTree>
    <p:extLst>
      <p:ext uri="{BB962C8B-B14F-4D97-AF65-F5344CB8AC3E}">
        <p14:creationId xmlns:p14="http://schemas.microsoft.com/office/powerpoint/2010/main" val="1636445415"/>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0087" y="1455218"/>
            <a:ext cx="7698105" cy="4695755"/>
          </a:xfrm>
        </p:spPr>
        <p:txBody>
          <a:bodyPr/>
          <a:lstStyle/>
          <a:p>
            <a:pPr>
              <a:spcBef>
                <a:spcPts val="600"/>
              </a:spcBef>
            </a:pPr>
            <a:r>
              <a:rPr lang="en-ZA" dirty="0"/>
              <a:t>a revision of the current exception provisions in the Act is supported and is indeed necessary</a:t>
            </a:r>
          </a:p>
          <a:p>
            <a:pPr lvl="1">
              <a:spcBef>
                <a:spcPts val="600"/>
              </a:spcBef>
            </a:pPr>
            <a:r>
              <a:rPr lang="en-ZA" dirty="0"/>
              <a:t>however, any new dispensation must preserve a balance between the rights of authors and copyright owners, and the rights of potential users (including performers, producers, students, etc)</a:t>
            </a:r>
          </a:p>
          <a:p>
            <a:pPr>
              <a:spcBef>
                <a:spcPts val="600"/>
              </a:spcBef>
            </a:pPr>
            <a:r>
              <a:rPr lang="en-ZA" dirty="0"/>
              <a:t>the need is recognised for the public, and in particular certain sectors of the public (such as students, persons with disabilities, small business entities, educational institutions, libraries) to have easier access to copyright works</a:t>
            </a:r>
          </a:p>
          <a:p>
            <a:pPr lvl="1">
              <a:spcBef>
                <a:spcPts val="600"/>
              </a:spcBef>
            </a:pPr>
            <a:r>
              <a:rPr lang="en-ZA" dirty="0"/>
              <a:t>however, it is submitted that it would be important to reassess the ambit and potential consequences of the proposed exceptions to ensure that the envisaged objectives will be achieved while preserving a balance of rights</a:t>
            </a:r>
          </a:p>
          <a:p>
            <a:pPr lvl="1">
              <a:spcBef>
                <a:spcPts val="600"/>
              </a:spcBef>
            </a:pPr>
            <a:r>
              <a:rPr lang="en-ZA" dirty="0"/>
              <a:t>for instance, if ‘any person’ (as per s 13B(1)), not only academic institutions, may freely make copies of entire textbooks for use by students, the rights of the publishing industry will be negatively impacted although the overall purpose of education may be pursued</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20</a:t>
            </a:fld>
            <a:endParaRPr lang="en-US" dirty="0"/>
          </a:p>
        </p:txBody>
      </p:sp>
      <p:sp>
        <p:nvSpPr>
          <p:cNvPr id="6" name="Title 1"/>
          <p:cNvSpPr>
            <a:spLocks noGrp="1"/>
          </p:cNvSpPr>
          <p:nvPr>
            <p:ph type="title"/>
          </p:nvPr>
        </p:nvSpPr>
        <p:spPr>
          <a:xfrm>
            <a:off x="308610" y="139881"/>
            <a:ext cx="8481060" cy="814657"/>
          </a:xfrm>
        </p:spPr>
        <p:txBody>
          <a:bodyPr/>
          <a:lstStyle/>
          <a:p>
            <a:r>
              <a:rPr lang="en-ZA" sz="3100" dirty="0"/>
              <a:t>FURTHER EXCEPTIONS TO ENFORCEABLE RIGHTS: </a:t>
            </a:r>
            <a:br>
              <a:rPr lang="en-ZA" sz="3100" dirty="0"/>
            </a:br>
            <a:r>
              <a:rPr lang="en-ZA" sz="3100" dirty="0"/>
              <a:t>GENERAL EXCEPTIONS</a:t>
            </a:r>
          </a:p>
        </p:txBody>
      </p:sp>
    </p:spTree>
    <p:extLst>
      <p:ext uri="{BB962C8B-B14F-4D97-AF65-F5344CB8AC3E}">
        <p14:creationId xmlns:p14="http://schemas.microsoft.com/office/powerpoint/2010/main" val="973770075"/>
      </p:ext>
    </p:extLst>
  </p:cSld>
  <p:clrMapOvr>
    <a:masterClrMapping/>
  </p:clrMapOvr>
  <p:transition spd="slow">
    <p:cov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21</a:t>
            </a:fld>
            <a:endParaRPr lang="en-US" dirty="0"/>
          </a:p>
        </p:txBody>
      </p:sp>
      <p:sp>
        <p:nvSpPr>
          <p:cNvPr id="5" name="Title 1"/>
          <p:cNvSpPr>
            <a:spLocks noGrp="1"/>
          </p:cNvSpPr>
          <p:nvPr>
            <p:ph type="title"/>
          </p:nvPr>
        </p:nvSpPr>
        <p:spPr>
          <a:xfrm>
            <a:off x="960120" y="3077119"/>
            <a:ext cx="7280910" cy="714190"/>
          </a:xfrm>
        </p:spPr>
        <p:txBody>
          <a:bodyPr/>
          <a:lstStyle/>
          <a:p>
            <a:pPr algn="ctr"/>
            <a:r>
              <a:rPr lang="en-ZA" sz="4000" b="1" dirty="0">
                <a:effectLst>
                  <a:outerShdw blurRad="38100" dist="38100" dir="2700000" algn="tl">
                    <a:srgbClr val="000000">
                      <a:alpha val="43137"/>
                    </a:srgbClr>
                  </a:outerShdw>
                </a:effectLst>
              </a:rPr>
              <a:t>UNCLEAR TERMS AND CONCEPTS </a:t>
            </a:r>
            <a:br>
              <a:rPr lang="en-ZA" sz="4000" b="1" dirty="0">
                <a:effectLst>
                  <a:outerShdw blurRad="38100" dist="38100" dir="2700000" algn="tl">
                    <a:srgbClr val="000000">
                      <a:alpha val="43137"/>
                    </a:srgbClr>
                  </a:outerShdw>
                </a:effectLst>
              </a:rPr>
            </a:br>
            <a:r>
              <a:rPr lang="en-ZA" sz="4000" dirty="0">
                <a:effectLst>
                  <a:outerShdw blurRad="38100" dist="38100" dir="2700000" algn="tl">
                    <a:srgbClr val="000000">
                      <a:alpha val="43137"/>
                    </a:srgbClr>
                  </a:outerShdw>
                </a:effectLst>
              </a:rPr>
              <a:t>ILL-CONSIDERED OUTCOMES</a:t>
            </a:r>
            <a:endParaRPr lang="en-ZA"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4956153"/>
      </p:ext>
    </p:extLst>
  </p:cSld>
  <p:clrMapOvr>
    <a:masterClrMapping/>
  </p:clrMapOvr>
  <p:transition spd="slow">
    <p:cov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81"/>
            <a:ext cx="8229600" cy="814657"/>
          </a:xfrm>
        </p:spPr>
        <p:txBody>
          <a:bodyPr/>
          <a:lstStyle/>
          <a:p>
            <a:r>
              <a:rPr lang="en-ZA" dirty="0"/>
              <a:t>UNCLEAR TERMS AND CONCEPTS</a:t>
            </a:r>
            <a:br>
              <a:rPr lang="en-ZA" dirty="0"/>
            </a:br>
            <a:r>
              <a:rPr lang="en-ZA" dirty="0"/>
              <a:t>ILL-CONSIDERED OUTCOMES</a:t>
            </a:r>
          </a:p>
        </p:txBody>
      </p:sp>
      <p:sp>
        <p:nvSpPr>
          <p:cNvPr id="3" name="Content Placeholder 2"/>
          <p:cNvSpPr>
            <a:spLocks noGrp="1"/>
          </p:cNvSpPr>
          <p:nvPr>
            <p:ph idx="1"/>
          </p:nvPr>
        </p:nvSpPr>
        <p:spPr>
          <a:xfrm>
            <a:off x="459920" y="1306628"/>
            <a:ext cx="8241031" cy="4695755"/>
          </a:xfrm>
        </p:spPr>
        <p:txBody>
          <a:bodyPr/>
          <a:lstStyle/>
          <a:p>
            <a:pPr>
              <a:spcBef>
                <a:spcPts val="600"/>
              </a:spcBef>
            </a:pPr>
            <a:r>
              <a:rPr lang="en-ZA" sz="2170" spc="-30" dirty="0"/>
              <a:t>the Bill appears to make indiscriminate use of the phrase ‘user, performer, owner, producer, author’ to refer to a person or party,      </a:t>
            </a:r>
            <a:r>
              <a:rPr lang="en-ZA" sz="2170" spc="-30" dirty="0" err="1"/>
              <a:t>eg</a:t>
            </a:r>
            <a:r>
              <a:rPr lang="en-ZA" sz="2170" spc="-30" dirty="0"/>
              <a:t> in s 4(c), s 5(c), s 9 [introducing s 9B, 9C, 9D into the Act]</a:t>
            </a:r>
          </a:p>
          <a:p>
            <a:pPr lvl="1">
              <a:spcBef>
                <a:spcPts val="600"/>
              </a:spcBef>
            </a:pPr>
            <a:r>
              <a:rPr lang="en-ZA" spc="-20" dirty="0"/>
              <a:t>it is submitted that this phrase is undefined and lacks clarity, inasmuch as it is not clear which relevant item is intended to apply in a specific case</a:t>
            </a:r>
          </a:p>
          <a:p>
            <a:pPr lvl="1">
              <a:spcBef>
                <a:spcPts val="600"/>
              </a:spcBef>
            </a:pPr>
            <a:r>
              <a:rPr lang="en-ZA" spc="-20" dirty="0"/>
              <a:t>the use of this phrase must be reconsidered and corrected</a:t>
            </a:r>
          </a:p>
          <a:p>
            <a:pPr>
              <a:spcBef>
                <a:spcPts val="600"/>
              </a:spcBef>
            </a:pPr>
            <a:r>
              <a:rPr lang="en-ZA" spc="-20" dirty="0"/>
              <a:t>the Bill introduces a definition of the concept ‘orphan work’ and will insert into the Act (new s 22A) comprehensive provisions for the granting of licences and for the assignment of ‘orphan works’</a:t>
            </a:r>
          </a:p>
          <a:p>
            <a:pPr lvl="1">
              <a:spcBef>
                <a:spcPts val="600"/>
              </a:spcBef>
            </a:pPr>
            <a:r>
              <a:rPr lang="en-ZA" spc="-20" dirty="0"/>
              <a:t>the introduction of the concept is supported; however it is submitted that the provisions regarding orphan works have flaws and should be revised</a:t>
            </a:r>
          </a:p>
          <a:p>
            <a:pPr>
              <a:spcBef>
                <a:spcPts val="600"/>
              </a:spcBef>
            </a:pPr>
            <a:r>
              <a:rPr lang="en-ZA" spc="-20" dirty="0"/>
              <a:t>the Bill will also effect certain changes to the Act (s 5, 22(1)) in regard to State-owned copyright</a:t>
            </a:r>
          </a:p>
          <a:p>
            <a:pPr lvl="1">
              <a:spcBef>
                <a:spcPts val="600"/>
              </a:spcBef>
            </a:pPr>
            <a:r>
              <a:rPr lang="en-ZA" spc="-20" dirty="0"/>
              <a:t>although the changes have merit, it is submitted that the potential consequences of the provisions should be reconsidered, </a:t>
            </a:r>
            <a:r>
              <a:rPr lang="en-ZA" spc="-20" dirty="0" err="1"/>
              <a:t>eg</a:t>
            </a:r>
            <a:r>
              <a:rPr lang="en-ZA" spc="-20" dirty="0"/>
              <a:t> the potential conflict with the provisions of the Act on IP Rights from Publicly Financed Research and Development, 2008</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22</a:t>
            </a:fld>
            <a:endParaRPr lang="en-US" dirty="0"/>
          </a:p>
        </p:txBody>
      </p:sp>
    </p:spTree>
    <p:extLst>
      <p:ext uri="{BB962C8B-B14F-4D97-AF65-F5344CB8AC3E}">
        <p14:creationId xmlns:p14="http://schemas.microsoft.com/office/powerpoint/2010/main" val="410140787"/>
      </p:ext>
    </p:extLst>
  </p:cSld>
  <p:clrMapOvr>
    <a:masterClrMapping/>
  </p:clrMapOvr>
  <p:transition spd="slow">
    <p:cov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198"/>
            <a:ext cx="8229600" cy="4695755"/>
          </a:xfrm>
        </p:spPr>
        <p:txBody>
          <a:bodyPr/>
          <a:lstStyle/>
          <a:p>
            <a:pPr>
              <a:lnSpc>
                <a:spcPts val="1900"/>
              </a:lnSpc>
              <a:spcBef>
                <a:spcPts val="300"/>
              </a:spcBef>
            </a:pPr>
            <a:r>
              <a:rPr lang="en-ZA" sz="2100" spc="-30" dirty="0"/>
              <a:t>the Bill will amend the Act (s 22(3)) to provide that an assignment of copyright shall be valid for a period of 25 years from date of assignment</a:t>
            </a:r>
          </a:p>
          <a:p>
            <a:pPr lvl="1">
              <a:lnSpc>
                <a:spcPts val="1900"/>
              </a:lnSpc>
              <a:spcBef>
                <a:spcPts val="300"/>
              </a:spcBef>
            </a:pPr>
            <a:r>
              <a:rPr lang="en-ZA" sz="1600" spc="-40" dirty="0"/>
              <a:t>presumably this provision is intended to introduce into SA’s copyright law the so-called reversionary right; the amendment gives no indication to whom the copyright would revert</a:t>
            </a:r>
          </a:p>
          <a:p>
            <a:pPr lvl="1">
              <a:lnSpc>
                <a:spcPts val="1900"/>
              </a:lnSpc>
              <a:spcBef>
                <a:spcPts val="300"/>
              </a:spcBef>
            </a:pPr>
            <a:r>
              <a:rPr lang="en-ZA" sz="1600" spc="-30" dirty="0"/>
              <a:t>it is submitted that this fundamental change of SA’s copyright law will have far-reaching, and probably unintended, outcomes </a:t>
            </a:r>
          </a:p>
          <a:p>
            <a:pPr lvl="1">
              <a:lnSpc>
                <a:spcPts val="1900"/>
              </a:lnSpc>
              <a:spcBef>
                <a:spcPts val="300"/>
              </a:spcBef>
            </a:pPr>
            <a:r>
              <a:rPr lang="en-ZA" sz="1600" spc="-30" dirty="0"/>
              <a:t>the potentially damaging outcomes of this provision are exacerbated by the provision of proposed new s 39B, namely that a term in a contract that purports to renounce a right afforded by the Act, shall be unenforceable</a:t>
            </a:r>
          </a:p>
          <a:p>
            <a:pPr>
              <a:lnSpc>
                <a:spcPts val="1900"/>
              </a:lnSpc>
              <a:spcBef>
                <a:spcPts val="300"/>
              </a:spcBef>
            </a:pPr>
            <a:r>
              <a:rPr lang="en-ZA" sz="2100" spc="-30" dirty="0"/>
              <a:t>it is accepted that a reversionary provision could assist to address the apparent imbalance and unfairness in cases where an inexperienced or emerging creative artist is coerced into assigning his/her copyright</a:t>
            </a:r>
          </a:p>
          <a:p>
            <a:pPr lvl="1">
              <a:lnSpc>
                <a:spcPts val="1900"/>
              </a:lnSpc>
              <a:spcBef>
                <a:spcPts val="300"/>
              </a:spcBef>
            </a:pPr>
            <a:r>
              <a:rPr lang="en-ZA" sz="1600" spc="-30" dirty="0"/>
              <a:t>however, the provision as proposed would not necessarily resolve this problem; it is not clear whether a subsequent assignment would not be demanded </a:t>
            </a:r>
          </a:p>
          <a:p>
            <a:pPr lvl="1">
              <a:lnSpc>
                <a:spcPts val="1900"/>
              </a:lnSpc>
              <a:spcBef>
                <a:spcPts val="300"/>
              </a:spcBef>
            </a:pPr>
            <a:r>
              <a:rPr lang="en-ZA" sz="1600" spc="-30" dirty="0"/>
              <a:t>moreover, the provisions of s 22 of the Act will apply to all works and regardless of whether or not the assignor is well-briefed on the consequences of an assignment and is adequately rewarded for the assignment</a:t>
            </a:r>
          </a:p>
          <a:p>
            <a:pPr>
              <a:lnSpc>
                <a:spcPts val="1900"/>
              </a:lnSpc>
              <a:spcBef>
                <a:spcPts val="300"/>
              </a:spcBef>
            </a:pPr>
            <a:r>
              <a:rPr lang="en-ZA" sz="2100" spc="-30" dirty="0"/>
              <a:t>it is recommended that this fundamental change should be reconsidered and appropriately formulated</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23</a:t>
            </a:fld>
            <a:endParaRPr lang="en-US" dirty="0"/>
          </a:p>
        </p:txBody>
      </p:sp>
      <p:sp>
        <p:nvSpPr>
          <p:cNvPr id="5" name="Title 1"/>
          <p:cNvSpPr>
            <a:spLocks noGrp="1"/>
          </p:cNvSpPr>
          <p:nvPr>
            <p:ph type="title"/>
          </p:nvPr>
        </p:nvSpPr>
        <p:spPr>
          <a:xfrm>
            <a:off x="457200" y="139881"/>
            <a:ext cx="8229600" cy="814657"/>
          </a:xfrm>
        </p:spPr>
        <p:txBody>
          <a:bodyPr/>
          <a:lstStyle/>
          <a:p>
            <a:r>
              <a:rPr lang="en-ZA" dirty="0"/>
              <a:t>UNCLEAR TERMS AND CONCEPTS</a:t>
            </a:r>
            <a:br>
              <a:rPr lang="en-ZA" dirty="0"/>
            </a:br>
            <a:r>
              <a:rPr lang="en-ZA" dirty="0"/>
              <a:t>ILL-CONSIDERED OUTCOMES</a:t>
            </a:r>
          </a:p>
        </p:txBody>
      </p:sp>
    </p:spTree>
    <p:extLst>
      <p:ext uri="{BB962C8B-B14F-4D97-AF65-F5344CB8AC3E}">
        <p14:creationId xmlns:p14="http://schemas.microsoft.com/office/powerpoint/2010/main" val="4273627085"/>
      </p:ext>
    </p:extLst>
  </p:cSld>
  <p:clrMapOvr>
    <a:masterClrMapping/>
  </p:clrMapOvr>
  <p:transition spd="slow">
    <p:cov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24</a:t>
            </a:fld>
            <a:endParaRPr lang="en-US" dirty="0"/>
          </a:p>
        </p:txBody>
      </p:sp>
      <p:sp>
        <p:nvSpPr>
          <p:cNvPr id="5" name="Title 1"/>
          <p:cNvSpPr>
            <a:spLocks noGrp="1"/>
          </p:cNvSpPr>
          <p:nvPr>
            <p:ph type="title"/>
          </p:nvPr>
        </p:nvSpPr>
        <p:spPr>
          <a:xfrm>
            <a:off x="960120" y="3077119"/>
            <a:ext cx="7280910" cy="714190"/>
          </a:xfrm>
        </p:spPr>
        <p:txBody>
          <a:bodyPr/>
          <a:lstStyle/>
          <a:p>
            <a:pPr algn="ctr"/>
            <a:r>
              <a:rPr lang="en-ZA" sz="4000" b="1" dirty="0">
                <a:effectLst>
                  <a:outerShdw blurRad="38100" dist="38100" dir="2700000" algn="tl">
                    <a:srgbClr val="000000">
                      <a:alpha val="43137"/>
                    </a:srgbClr>
                  </a:outerShdw>
                </a:effectLst>
              </a:rPr>
              <a:t>CONTENTIOUS POLICY ISSUES ALSO TO BE ADDRESSED</a:t>
            </a:r>
          </a:p>
        </p:txBody>
      </p:sp>
    </p:spTree>
    <p:extLst>
      <p:ext uri="{BB962C8B-B14F-4D97-AF65-F5344CB8AC3E}">
        <p14:creationId xmlns:p14="http://schemas.microsoft.com/office/powerpoint/2010/main" val="1527764946"/>
      </p:ext>
    </p:extLst>
  </p:cSld>
  <p:clrMapOvr>
    <a:masterClrMapping/>
  </p:clrMapOvr>
  <p:transition spd="slow">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4345" y="1352348"/>
            <a:ext cx="7983855" cy="4695755"/>
          </a:xfrm>
        </p:spPr>
        <p:txBody>
          <a:bodyPr/>
          <a:lstStyle/>
          <a:p>
            <a:pPr>
              <a:lnSpc>
                <a:spcPts val="2000"/>
              </a:lnSpc>
            </a:pPr>
            <a:r>
              <a:rPr lang="en-ZA" spc="-30" dirty="0"/>
              <a:t>in conclusion it is submitted that a number of contentious policy positions appearing from the Bill may have to be addressed </a:t>
            </a:r>
          </a:p>
          <a:p>
            <a:pPr lvl="1">
              <a:lnSpc>
                <a:spcPts val="1800"/>
              </a:lnSpc>
            </a:pPr>
            <a:r>
              <a:rPr lang="en-ZA" spc="-30" dirty="0"/>
              <a:t>the policy position in general to deal with the ‘use’ of a copyright work</a:t>
            </a:r>
          </a:p>
          <a:p>
            <a:pPr lvl="2">
              <a:lnSpc>
                <a:spcPts val="1800"/>
              </a:lnSpc>
            </a:pPr>
            <a:r>
              <a:rPr lang="en-ZA" spc="-30" dirty="0"/>
              <a:t>to date the Act does not in general prohibit/permit the ‘use’ of a copyright work</a:t>
            </a:r>
          </a:p>
          <a:p>
            <a:pPr lvl="2">
              <a:lnSpc>
                <a:spcPts val="1800"/>
              </a:lnSpc>
            </a:pPr>
            <a:r>
              <a:rPr lang="en-ZA" spc="-30" dirty="0"/>
              <a:t>the restricted/prohibited acts are specified in respect of each category of works; ‘use’ is not such a prohibited act</a:t>
            </a:r>
          </a:p>
          <a:p>
            <a:pPr lvl="2">
              <a:lnSpc>
                <a:spcPts val="1800"/>
              </a:lnSpc>
            </a:pPr>
            <a:r>
              <a:rPr lang="en-ZA" spc="-30" dirty="0"/>
              <a:t>the concept ‘use’ is not defined in the Act, and it is not clear what this concept will cover</a:t>
            </a:r>
          </a:p>
          <a:p>
            <a:pPr lvl="2">
              <a:lnSpc>
                <a:spcPts val="1800"/>
              </a:lnSpc>
            </a:pPr>
            <a:r>
              <a:rPr lang="en-ZA" spc="-30" dirty="0"/>
              <a:t>this lack of clarity manifests itself in the new user royalty right to be introduced</a:t>
            </a:r>
          </a:p>
          <a:p>
            <a:pPr lvl="1">
              <a:lnSpc>
                <a:spcPts val="1800"/>
              </a:lnSpc>
            </a:pPr>
            <a:r>
              <a:rPr lang="en-ZA" spc="-30" dirty="0"/>
              <a:t>the policy position to introduce the US-based ‘fair use’ system</a:t>
            </a:r>
          </a:p>
          <a:p>
            <a:pPr lvl="2">
              <a:lnSpc>
                <a:spcPts val="1800"/>
              </a:lnSpc>
            </a:pPr>
            <a:r>
              <a:rPr lang="en-ZA" spc="-30" dirty="0"/>
              <a:t>to date the Act does not in general permit ‘fair use’ of a copyright work</a:t>
            </a:r>
          </a:p>
          <a:p>
            <a:pPr lvl="2">
              <a:lnSpc>
                <a:spcPts val="1800"/>
              </a:lnSpc>
            </a:pPr>
            <a:r>
              <a:rPr lang="en-ZA" dirty="0"/>
              <a:t>the Act currently specifies the acts that will be exempted from copyright infringement in respect of each category of works; in respect of these exempted acts the concept of ‘fair dealing’ is used</a:t>
            </a:r>
          </a:p>
          <a:p>
            <a:pPr lvl="2">
              <a:lnSpc>
                <a:spcPts val="1800"/>
              </a:lnSpc>
              <a:spcAft>
                <a:spcPts val="600"/>
              </a:spcAft>
            </a:pPr>
            <a:r>
              <a:rPr lang="en-ZA" spc="-30" dirty="0"/>
              <a:t>to introduce the US-based concept and system of ‘fair use’, which is foreign to SA law,    is expected to cause uncertainty and lead to conflict</a:t>
            </a:r>
          </a:p>
          <a:p>
            <a:pPr>
              <a:lnSpc>
                <a:spcPts val="2000"/>
              </a:lnSpc>
            </a:pPr>
            <a:r>
              <a:rPr lang="en-ZA" spc="-30" dirty="0"/>
              <a:t>the Portfolio Committee is urged to consider the appointment of a Task Team of Experts to address also these issues and to inform the Committee</a:t>
            </a:r>
          </a:p>
          <a:p>
            <a:endParaRPr lang="en-ZA"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25</a:t>
            </a:fld>
            <a:endParaRPr lang="en-US" dirty="0"/>
          </a:p>
        </p:txBody>
      </p:sp>
      <p:sp>
        <p:nvSpPr>
          <p:cNvPr id="5" name="Title 1"/>
          <p:cNvSpPr>
            <a:spLocks noGrp="1"/>
          </p:cNvSpPr>
          <p:nvPr>
            <p:ph type="title"/>
          </p:nvPr>
        </p:nvSpPr>
        <p:spPr>
          <a:xfrm>
            <a:off x="297180" y="128451"/>
            <a:ext cx="8389620" cy="814657"/>
          </a:xfrm>
        </p:spPr>
        <p:txBody>
          <a:bodyPr/>
          <a:lstStyle/>
          <a:p>
            <a:r>
              <a:rPr lang="en-ZA" dirty="0"/>
              <a:t>COPYRIGHT AMENDMENT BILL, 2017</a:t>
            </a:r>
            <a:br>
              <a:rPr lang="en-ZA" dirty="0"/>
            </a:br>
            <a:r>
              <a:rPr lang="en-ZA" dirty="0"/>
              <a:t>CONTENTIOUS POLICY ISSUES TO BE ADDRESSED</a:t>
            </a:r>
          </a:p>
        </p:txBody>
      </p:sp>
    </p:spTree>
    <p:extLst>
      <p:ext uri="{BB962C8B-B14F-4D97-AF65-F5344CB8AC3E}">
        <p14:creationId xmlns:p14="http://schemas.microsoft.com/office/powerpoint/2010/main" val="2809203202"/>
      </p:ext>
    </p:extLst>
  </p:cSld>
  <p:clrMapOvr>
    <a:masterClrMapping/>
  </p:clrMapOvr>
  <p:transition spd="slow">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26</a:t>
            </a:fld>
            <a:endParaRPr lang="en-US" dirty="0"/>
          </a:p>
        </p:txBody>
      </p:sp>
      <p:pic>
        <p:nvPicPr>
          <p:cNvPr id="5" name="Picture 4"/>
          <p:cNvPicPr>
            <a:picLocks noChangeAspect="1"/>
          </p:cNvPicPr>
          <p:nvPr/>
        </p:nvPicPr>
        <p:blipFill>
          <a:blip r:embed="rId2"/>
          <a:stretch>
            <a:fillRect/>
          </a:stretch>
        </p:blipFill>
        <p:spPr>
          <a:xfrm>
            <a:off x="6425510" y="4461510"/>
            <a:ext cx="2129790" cy="2129790"/>
          </a:xfrm>
          <a:prstGeom prst="rect">
            <a:avLst/>
          </a:prstGeom>
        </p:spPr>
      </p:pic>
      <p:grpSp>
        <p:nvGrpSpPr>
          <p:cNvPr id="6" name="Group 5"/>
          <p:cNvGrpSpPr/>
          <p:nvPr/>
        </p:nvGrpSpPr>
        <p:grpSpPr>
          <a:xfrm>
            <a:off x="811530" y="4461510"/>
            <a:ext cx="1947188" cy="1954530"/>
            <a:chOff x="777240" y="4636770"/>
            <a:chExt cx="1947188" cy="195453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 y="5003471"/>
              <a:ext cx="1947188" cy="1303020"/>
            </a:xfrm>
            <a:prstGeom prst="rect">
              <a:avLst/>
            </a:prstGeom>
          </p:spPr>
        </p:pic>
        <p:sp>
          <p:nvSpPr>
            <p:cNvPr id="8" name="Rectangle 7"/>
            <p:cNvSpPr/>
            <p:nvPr/>
          </p:nvSpPr>
          <p:spPr>
            <a:xfrm>
              <a:off x="804188" y="4636770"/>
              <a:ext cx="1920240" cy="1954530"/>
            </a:xfrm>
            <a:prstGeom prst="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p>
          </p:txBody>
        </p:sp>
      </p:grpSp>
      <p:sp>
        <p:nvSpPr>
          <p:cNvPr id="9" name="Title 1"/>
          <p:cNvSpPr>
            <a:spLocks noGrp="1"/>
          </p:cNvSpPr>
          <p:nvPr>
            <p:ph type="title"/>
          </p:nvPr>
        </p:nvSpPr>
        <p:spPr>
          <a:xfrm>
            <a:off x="838478" y="2379889"/>
            <a:ext cx="7280910" cy="714190"/>
          </a:xfrm>
        </p:spPr>
        <p:txBody>
          <a:bodyPr/>
          <a:lstStyle/>
          <a:p>
            <a:pPr algn="ctr"/>
            <a:r>
              <a:rPr lang="en-ZA" sz="4000" b="1" dirty="0">
                <a:effectLst>
                  <a:outerShdw blurRad="38100" dist="38100" dir="2700000" algn="tl">
                    <a:srgbClr val="000000">
                      <a:alpha val="43137"/>
                    </a:srgbClr>
                  </a:outerShdw>
                </a:effectLst>
              </a:rPr>
              <a:t>QUESTION TIME</a:t>
            </a:r>
          </a:p>
        </p:txBody>
      </p:sp>
    </p:spTree>
    <p:extLst>
      <p:ext uri="{BB962C8B-B14F-4D97-AF65-F5344CB8AC3E}">
        <p14:creationId xmlns:p14="http://schemas.microsoft.com/office/powerpoint/2010/main" val="1448752566"/>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2348"/>
            <a:ext cx="8229600" cy="4695755"/>
          </a:xfrm>
        </p:spPr>
        <p:txBody>
          <a:bodyPr/>
          <a:lstStyle/>
          <a:p>
            <a:pPr>
              <a:lnSpc>
                <a:spcPts val="2000"/>
              </a:lnSpc>
              <a:spcBef>
                <a:spcPts val="600"/>
              </a:spcBef>
            </a:pPr>
            <a:r>
              <a:rPr lang="en-ZA" dirty="0"/>
              <a:t>the SAIIPL is a voluntary association that has existed since 1954</a:t>
            </a:r>
          </a:p>
          <a:p>
            <a:pPr lvl="1">
              <a:lnSpc>
                <a:spcPts val="1900"/>
              </a:lnSpc>
              <a:spcBef>
                <a:spcPts val="600"/>
              </a:spcBef>
            </a:pPr>
            <a:r>
              <a:rPr lang="en-ZA" dirty="0"/>
              <a:t>the association itself is independent and does not represent any client group</a:t>
            </a:r>
          </a:p>
          <a:p>
            <a:pPr lvl="1">
              <a:lnSpc>
                <a:spcPts val="1900"/>
              </a:lnSpc>
              <a:spcBef>
                <a:spcPts val="600"/>
              </a:spcBef>
            </a:pPr>
            <a:r>
              <a:rPr lang="en-ZA" dirty="0"/>
              <a:t>the members are practising attorneys, academics, business practitioners and students committed to the protection and enforcement of IP rights</a:t>
            </a:r>
          </a:p>
          <a:p>
            <a:pPr lvl="1">
              <a:lnSpc>
                <a:spcPts val="1900"/>
              </a:lnSpc>
              <a:spcBef>
                <a:spcPts val="600"/>
              </a:spcBef>
            </a:pPr>
            <a:r>
              <a:rPr lang="en-ZA" dirty="0"/>
              <a:t>the members represent a wide spread of clients, businesses and other entities, both national and international</a:t>
            </a:r>
          </a:p>
          <a:p>
            <a:pPr>
              <a:lnSpc>
                <a:spcPts val="2000"/>
              </a:lnSpc>
              <a:spcBef>
                <a:spcPts val="600"/>
              </a:spcBef>
            </a:pPr>
            <a:r>
              <a:rPr lang="en-ZA" dirty="0"/>
              <a:t>the LSSA is a voluntary association established in 1998</a:t>
            </a:r>
          </a:p>
          <a:p>
            <a:pPr lvl="1">
              <a:lnSpc>
                <a:spcPts val="1900"/>
              </a:lnSpc>
              <a:spcBef>
                <a:spcPts val="600"/>
              </a:spcBef>
            </a:pPr>
            <a:r>
              <a:rPr lang="en-ZA" dirty="0"/>
              <a:t>the association itself is independent and does not represent any client group</a:t>
            </a:r>
          </a:p>
          <a:p>
            <a:pPr lvl="1">
              <a:lnSpc>
                <a:spcPts val="1900"/>
              </a:lnSpc>
              <a:spcBef>
                <a:spcPts val="600"/>
              </a:spcBef>
            </a:pPr>
            <a:r>
              <a:rPr lang="en-ZA" dirty="0"/>
              <a:t>its constituting bodies are the statutory law societies, the Black Lawyers Association (BLA), and the National Association of Democratic Lawyers (NADEL)</a:t>
            </a:r>
          </a:p>
          <a:p>
            <a:pPr lvl="1">
              <a:lnSpc>
                <a:spcPts val="1900"/>
              </a:lnSpc>
              <a:spcBef>
                <a:spcPts val="600"/>
              </a:spcBef>
            </a:pPr>
            <a:r>
              <a:rPr lang="en-ZA" dirty="0"/>
              <a:t>the attorneys who are members of the constituting bodies represent a wide spread of clients and interest groups, both national and international</a:t>
            </a:r>
          </a:p>
          <a:p>
            <a:pPr>
              <a:lnSpc>
                <a:spcPts val="2000"/>
              </a:lnSpc>
              <a:spcBef>
                <a:spcPts val="600"/>
              </a:spcBef>
            </a:pPr>
            <a:r>
              <a:rPr lang="en-ZA" dirty="0"/>
              <a:t>the main objective of the SAIIPL and the LSSA is to preserve and promote a legal dispensation of integrity and legality and aligned with the needs and imperatives of SA</a:t>
            </a:r>
          </a:p>
          <a:p>
            <a:pPr lvl="1">
              <a:lnSpc>
                <a:spcPts val="1900"/>
              </a:lnSpc>
              <a:spcBef>
                <a:spcPts val="600"/>
              </a:spcBef>
            </a:pPr>
            <a:r>
              <a:rPr lang="en-ZA" dirty="0"/>
              <a:t>both associations approach the copyright issues from a legal perspective</a:t>
            </a:r>
          </a:p>
          <a:p>
            <a:pPr lvl="1">
              <a:lnSpc>
                <a:spcPts val="1900"/>
              </a:lnSpc>
              <a:spcBef>
                <a:spcPts val="600"/>
              </a:spcBef>
            </a:pPr>
            <a:r>
              <a:rPr lang="en-ZA" dirty="0"/>
              <a:t>both associations are unbiased and have no commercial preference </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3</a:t>
            </a:fld>
            <a:endParaRPr lang="en-US" dirty="0"/>
          </a:p>
        </p:txBody>
      </p:sp>
      <p:sp>
        <p:nvSpPr>
          <p:cNvPr id="5" name="Title 1"/>
          <p:cNvSpPr>
            <a:spLocks noGrp="1"/>
          </p:cNvSpPr>
          <p:nvPr>
            <p:ph type="title"/>
          </p:nvPr>
        </p:nvSpPr>
        <p:spPr>
          <a:xfrm>
            <a:off x="457200" y="139881"/>
            <a:ext cx="8229600" cy="814657"/>
          </a:xfrm>
        </p:spPr>
        <p:txBody>
          <a:bodyPr/>
          <a:lstStyle/>
          <a:p>
            <a:r>
              <a:rPr lang="en-ZA" dirty="0"/>
              <a:t>INTRODUCTORY REMARKS</a:t>
            </a:r>
            <a:br>
              <a:rPr lang="en-ZA" dirty="0"/>
            </a:br>
            <a:r>
              <a:rPr lang="en-ZA" dirty="0"/>
              <a:t>THE ORGANISATIONS REPRESENTED </a:t>
            </a:r>
          </a:p>
        </p:txBody>
      </p:sp>
    </p:spTree>
    <p:extLst>
      <p:ext uri="{BB962C8B-B14F-4D97-AF65-F5344CB8AC3E}">
        <p14:creationId xmlns:p14="http://schemas.microsoft.com/office/powerpoint/2010/main" val="4021395748"/>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4</a:t>
            </a:fld>
            <a:endParaRPr lang="en-US" dirty="0"/>
          </a:p>
        </p:txBody>
      </p:sp>
      <p:sp>
        <p:nvSpPr>
          <p:cNvPr id="5" name="Title 1"/>
          <p:cNvSpPr>
            <a:spLocks noGrp="1"/>
          </p:cNvSpPr>
          <p:nvPr>
            <p:ph type="title"/>
          </p:nvPr>
        </p:nvSpPr>
        <p:spPr>
          <a:xfrm>
            <a:off x="902970" y="3077119"/>
            <a:ext cx="7052310" cy="714190"/>
          </a:xfrm>
        </p:spPr>
        <p:txBody>
          <a:bodyPr/>
          <a:lstStyle/>
          <a:p>
            <a:pPr algn="ctr"/>
            <a:r>
              <a:rPr lang="en-ZA" sz="4400" b="1" dirty="0">
                <a:effectLst>
                  <a:outerShdw blurRad="38100" dist="38100" dir="2700000" algn="tl">
                    <a:srgbClr val="000000">
                      <a:alpha val="43137"/>
                    </a:srgbClr>
                  </a:outerShdw>
                </a:effectLst>
                <a:latin typeface="+mn-lt"/>
              </a:rPr>
              <a:t>NEED FOR COPYRIGHT LAW TO BE UPDATED</a:t>
            </a:r>
            <a:endParaRPr lang="en-ZA"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4149174991"/>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021"/>
            <a:ext cx="8229600" cy="814657"/>
          </a:xfrm>
        </p:spPr>
        <p:txBody>
          <a:bodyPr/>
          <a:lstStyle/>
          <a:p>
            <a:r>
              <a:rPr lang="en-ZA" dirty="0"/>
              <a:t>NEED FOR COPYRIGHT LAW TO BE UPDATED</a:t>
            </a:r>
            <a:br>
              <a:rPr lang="en-ZA" dirty="0"/>
            </a:br>
            <a:r>
              <a:rPr lang="en-ZA" dirty="0"/>
              <a:t>COPYRIGHT AMENDMENT BILL NECESSARY</a:t>
            </a:r>
          </a:p>
        </p:txBody>
      </p:sp>
      <p:sp>
        <p:nvSpPr>
          <p:cNvPr id="3" name="Content Placeholder 2"/>
          <p:cNvSpPr>
            <a:spLocks noGrp="1"/>
          </p:cNvSpPr>
          <p:nvPr>
            <p:ph idx="1"/>
          </p:nvPr>
        </p:nvSpPr>
        <p:spPr>
          <a:xfrm>
            <a:off x="457200" y="1340918"/>
            <a:ext cx="8309610" cy="4695755"/>
          </a:xfrm>
        </p:spPr>
        <p:txBody>
          <a:bodyPr/>
          <a:lstStyle/>
          <a:p>
            <a:pPr>
              <a:lnSpc>
                <a:spcPts val="2000"/>
              </a:lnSpc>
            </a:pPr>
            <a:r>
              <a:rPr lang="en-ZA" dirty="0"/>
              <a:t>SA’s current copyright law is generally accepted to be a good and effective system, but there is also consensus that the current Copyright Act, 1978 must be updated and modernised</a:t>
            </a:r>
          </a:p>
          <a:p>
            <a:pPr lvl="1">
              <a:lnSpc>
                <a:spcPts val="1900"/>
              </a:lnSpc>
              <a:spcBef>
                <a:spcPts val="300"/>
              </a:spcBef>
            </a:pPr>
            <a:r>
              <a:rPr lang="en-ZA" spc="-20" dirty="0"/>
              <a:t>many technological developments have taken place since 1978</a:t>
            </a:r>
          </a:p>
          <a:p>
            <a:pPr lvl="2">
              <a:lnSpc>
                <a:spcPts val="1900"/>
              </a:lnSpc>
              <a:spcBef>
                <a:spcPts val="300"/>
              </a:spcBef>
            </a:pPr>
            <a:r>
              <a:rPr lang="en-ZA" spc="-20" dirty="0"/>
              <a:t>the Act must be amended to cater for technological needs within a proper legal framework</a:t>
            </a:r>
          </a:p>
          <a:p>
            <a:pPr lvl="1">
              <a:lnSpc>
                <a:spcPts val="1900"/>
              </a:lnSpc>
              <a:spcBef>
                <a:spcPts val="300"/>
              </a:spcBef>
            </a:pPr>
            <a:r>
              <a:rPr lang="en-ZA" spc="-20" dirty="0"/>
              <a:t>the need for members of the public in general to have access to, and to make use of, copyright works has increased</a:t>
            </a:r>
          </a:p>
          <a:p>
            <a:pPr lvl="2">
              <a:lnSpc>
                <a:spcPts val="1900"/>
              </a:lnSpc>
              <a:spcBef>
                <a:spcPts val="300"/>
              </a:spcBef>
            </a:pPr>
            <a:r>
              <a:rPr lang="en-ZA" spc="-20" dirty="0"/>
              <a:t>the Act must be amended to provide for these needs on an equitable basis</a:t>
            </a:r>
          </a:p>
          <a:p>
            <a:pPr lvl="1">
              <a:lnSpc>
                <a:spcPts val="1900"/>
              </a:lnSpc>
              <a:spcBef>
                <a:spcPts val="300"/>
              </a:spcBef>
            </a:pPr>
            <a:r>
              <a:rPr lang="en-ZA" spc="-20" dirty="0"/>
              <a:t>the need of specific sectors of the public, </a:t>
            </a:r>
            <a:r>
              <a:rPr lang="en-ZA" spc="-20" dirty="0" err="1"/>
              <a:t>eg</a:t>
            </a:r>
            <a:r>
              <a:rPr lang="en-ZA" spc="-20" dirty="0"/>
              <a:t> students, disabled persons, performers, to have access to and to make use of copyright works is recognised </a:t>
            </a:r>
          </a:p>
          <a:p>
            <a:pPr lvl="2">
              <a:lnSpc>
                <a:spcPts val="1900"/>
              </a:lnSpc>
              <a:spcBef>
                <a:spcPts val="300"/>
              </a:spcBef>
            </a:pPr>
            <a:r>
              <a:rPr lang="en-ZA" spc="-20" dirty="0"/>
              <a:t>the Act must be amended to cater for </a:t>
            </a:r>
            <a:r>
              <a:rPr lang="en-ZA" spc="-20"/>
              <a:t>these specific needs</a:t>
            </a:r>
            <a:endParaRPr lang="en-ZA" spc="-20" dirty="0"/>
          </a:p>
          <a:p>
            <a:pPr lvl="1">
              <a:lnSpc>
                <a:spcPts val="1900"/>
              </a:lnSpc>
              <a:spcBef>
                <a:spcPts val="300"/>
              </a:spcBef>
            </a:pPr>
            <a:r>
              <a:rPr lang="en-ZA" spc="-20" dirty="0"/>
              <a:t>the importance to encourage and to enable creative artists, and creative industries, to benefit from their creative work and input is recognised</a:t>
            </a:r>
          </a:p>
          <a:p>
            <a:pPr lvl="2">
              <a:lnSpc>
                <a:spcPts val="1900"/>
              </a:lnSpc>
            </a:pPr>
            <a:r>
              <a:rPr lang="en-ZA" spc="-20" dirty="0"/>
              <a:t>the Act must be amended to enable these benefits on an equitable basis</a:t>
            </a:r>
          </a:p>
          <a:p>
            <a:pPr>
              <a:lnSpc>
                <a:spcPts val="2000"/>
              </a:lnSpc>
            </a:pPr>
            <a:r>
              <a:rPr lang="en-ZA" dirty="0"/>
              <a:t>therefore, the updating and modernisation of the Copyright Act, 1978 is necessary, is timely, and is supported </a:t>
            </a:r>
          </a:p>
          <a:p>
            <a:pPr lvl="1">
              <a:lnSpc>
                <a:spcPts val="1900"/>
              </a:lnSpc>
            </a:pPr>
            <a:r>
              <a:rPr lang="en-ZA" dirty="0"/>
              <a:t>BUT the changes must be done in a legally correct and effective manner and the outcome must create a fair and equitable dispensation</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5</a:t>
            </a:fld>
            <a:endParaRPr lang="en-US" dirty="0"/>
          </a:p>
        </p:txBody>
      </p:sp>
    </p:spTree>
    <p:extLst>
      <p:ext uri="{BB962C8B-B14F-4D97-AF65-F5344CB8AC3E}">
        <p14:creationId xmlns:p14="http://schemas.microsoft.com/office/powerpoint/2010/main" val="2858241619"/>
      </p:ext>
    </p:extLst>
  </p:cSld>
  <p:clrMapOvr>
    <a:masterClrMapping/>
  </p:clrMapOvr>
  <p:transition spd="med">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14450"/>
            <a:ext cx="8229600" cy="4825093"/>
          </a:xfrm>
        </p:spPr>
        <p:txBody>
          <a:bodyPr/>
          <a:lstStyle/>
          <a:p>
            <a:pPr>
              <a:lnSpc>
                <a:spcPts val="2100"/>
              </a:lnSpc>
              <a:spcBef>
                <a:spcPts val="600"/>
              </a:spcBef>
            </a:pPr>
            <a:r>
              <a:rPr lang="en-ZA" dirty="0"/>
              <a:t>in updating and modernising the current Copyright Act, 1978 it is important to take into account several principles and guidelines</a:t>
            </a:r>
          </a:p>
          <a:p>
            <a:pPr lvl="1">
              <a:lnSpc>
                <a:spcPts val="2100"/>
              </a:lnSpc>
              <a:spcBef>
                <a:spcPts val="500"/>
              </a:spcBef>
            </a:pPr>
            <a:r>
              <a:rPr lang="en-ZA" dirty="0"/>
              <a:t>SA has to implement, and adhere to, the international treaties and instruments that the country has acceded to</a:t>
            </a:r>
          </a:p>
          <a:p>
            <a:pPr lvl="1">
              <a:lnSpc>
                <a:spcPts val="2100"/>
              </a:lnSpc>
              <a:spcBef>
                <a:spcPts val="500"/>
              </a:spcBef>
            </a:pPr>
            <a:r>
              <a:rPr lang="en-ZA" spc="-30" dirty="0"/>
              <a:t>SA has to take note of technological developments, including legal solutions applied in other countries, but without compromising the existing legal dispensation of the country and without slavishly adopting legal models of other countries</a:t>
            </a:r>
          </a:p>
          <a:p>
            <a:pPr lvl="1">
              <a:lnSpc>
                <a:spcPts val="2100"/>
              </a:lnSpc>
              <a:spcBef>
                <a:spcPts val="500"/>
              </a:spcBef>
            </a:pPr>
            <a:r>
              <a:rPr lang="en-ZA" dirty="0"/>
              <a:t>SA has to take account of the need to establish a legal system that will empower and enable – and ultimately benefit – local creators, artists, composers, performers, students – but also local creative industries and business entities</a:t>
            </a:r>
          </a:p>
          <a:p>
            <a:pPr lvl="1">
              <a:lnSpc>
                <a:spcPts val="2100"/>
              </a:lnSpc>
              <a:spcBef>
                <a:spcPts val="500"/>
              </a:spcBef>
            </a:pPr>
            <a:r>
              <a:rPr lang="en-ZA" dirty="0"/>
              <a:t>SA has to take account of its domestic legal dispensation in the broader field of IP, and should not compromise long-standing fundamental principles</a:t>
            </a:r>
          </a:p>
          <a:p>
            <a:pPr lvl="1">
              <a:lnSpc>
                <a:spcPts val="2100"/>
              </a:lnSpc>
              <a:spcBef>
                <a:spcPts val="500"/>
              </a:spcBef>
            </a:pPr>
            <a:r>
              <a:rPr lang="en-ZA" dirty="0"/>
              <a:t>SA should take into account the findings and recommendations of bodies that have investigated and assessed the needs and shortcomings of the current IP legal dispensation, also in the field of copyright law</a:t>
            </a:r>
          </a:p>
          <a:p>
            <a:pPr>
              <a:lnSpc>
                <a:spcPts val="2100"/>
              </a:lnSpc>
              <a:spcBef>
                <a:spcPts val="600"/>
              </a:spcBef>
            </a:pPr>
            <a:r>
              <a:rPr lang="en-ZA" spc="-20" dirty="0"/>
              <a:t>it is not apparent that these principles and guidelines were taken into account in the drafting of the Copyright Amendment Bill, 2017</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6</a:t>
            </a:fld>
            <a:endParaRPr lang="en-US" dirty="0"/>
          </a:p>
        </p:txBody>
      </p:sp>
      <p:sp>
        <p:nvSpPr>
          <p:cNvPr id="5" name="Title 1"/>
          <p:cNvSpPr>
            <a:spLocks noGrp="1"/>
          </p:cNvSpPr>
          <p:nvPr>
            <p:ph type="title"/>
          </p:nvPr>
        </p:nvSpPr>
        <p:spPr>
          <a:xfrm>
            <a:off x="457200" y="117021"/>
            <a:ext cx="8229600" cy="814657"/>
          </a:xfrm>
        </p:spPr>
        <p:txBody>
          <a:bodyPr/>
          <a:lstStyle/>
          <a:p>
            <a:r>
              <a:rPr lang="en-ZA" dirty="0"/>
              <a:t>NEED FOR COPYRIGHT LAW TO BE UPDATED</a:t>
            </a:r>
            <a:br>
              <a:rPr lang="en-ZA" dirty="0"/>
            </a:br>
            <a:r>
              <a:rPr lang="en-ZA" dirty="0"/>
              <a:t>COPYRIGHT AMENDMENT BILL NECESSARY</a:t>
            </a:r>
          </a:p>
        </p:txBody>
      </p:sp>
    </p:spTree>
    <p:extLst>
      <p:ext uri="{BB962C8B-B14F-4D97-AF65-F5344CB8AC3E}">
        <p14:creationId xmlns:p14="http://schemas.microsoft.com/office/powerpoint/2010/main" val="928961745"/>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7</a:t>
            </a:fld>
            <a:endParaRPr lang="en-US" dirty="0"/>
          </a:p>
        </p:txBody>
      </p:sp>
      <p:sp>
        <p:nvSpPr>
          <p:cNvPr id="5" name="Title 1"/>
          <p:cNvSpPr>
            <a:spLocks noGrp="1"/>
          </p:cNvSpPr>
          <p:nvPr>
            <p:ph type="title"/>
          </p:nvPr>
        </p:nvSpPr>
        <p:spPr>
          <a:xfrm>
            <a:off x="902970" y="3077119"/>
            <a:ext cx="7486650" cy="714190"/>
          </a:xfrm>
        </p:spPr>
        <p:txBody>
          <a:bodyPr/>
          <a:lstStyle/>
          <a:p>
            <a:pPr algn="ctr"/>
            <a:r>
              <a:rPr lang="en-ZA" sz="4400" b="1" dirty="0">
                <a:effectLst>
                  <a:outerShdw blurRad="38100" dist="38100" dir="2700000" algn="tl">
                    <a:srgbClr val="000000">
                      <a:alpha val="43137"/>
                    </a:srgbClr>
                  </a:outerShdw>
                </a:effectLst>
                <a:latin typeface="+mn-lt"/>
              </a:rPr>
              <a:t>COPYRIGHT AMENDMENT BILL, 2017</a:t>
            </a:r>
            <a:endParaRPr lang="en-ZA"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19092739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198"/>
            <a:ext cx="8229600" cy="4695755"/>
          </a:xfrm>
        </p:spPr>
        <p:txBody>
          <a:bodyPr/>
          <a:lstStyle/>
          <a:p>
            <a:r>
              <a:rPr lang="en-ZA" spc="-30" dirty="0"/>
              <a:t>since the first Copyright Amendment Bill, 2015 was published the amendment process has elicited extensive public comment</a:t>
            </a:r>
          </a:p>
          <a:p>
            <a:pPr lvl="1">
              <a:lnSpc>
                <a:spcPts val="2000"/>
              </a:lnSpc>
            </a:pPr>
            <a:r>
              <a:rPr lang="en-ZA" spc="-30" dirty="0"/>
              <a:t>the Copyright Amendment Bill, 2017 is an improvement on the 2015 Bill but has likewise elicited wide but also conflicting reaction</a:t>
            </a:r>
          </a:p>
          <a:p>
            <a:r>
              <a:rPr lang="en-ZA" spc="-30" dirty="0"/>
              <a:t>the Portfolio Committee will be addressed over the next days by stakeholder groups emphasising different aspects of the Bill, including perceived benefits but also alleged shortcomings of the Bill</a:t>
            </a:r>
          </a:p>
          <a:p>
            <a:pPr lvl="1">
              <a:lnSpc>
                <a:spcPts val="2000"/>
              </a:lnSpc>
            </a:pPr>
            <a:r>
              <a:rPr lang="en-ZA" spc="-30" dirty="0"/>
              <a:t>it may be difficult for the Committee, in the light of the conflicting positions put forward, to come to a decision on the various issues</a:t>
            </a:r>
          </a:p>
          <a:p>
            <a:r>
              <a:rPr lang="en-ZA" sz="2170" spc="-50" dirty="0"/>
              <a:t>therefore, it is proposed that the Committee consider appointing a Task Team of Experts to work through the Bill and inform the Committee</a:t>
            </a:r>
          </a:p>
          <a:p>
            <a:pPr lvl="1">
              <a:lnSpc>
                <a:spcPts val="1900"/>
              </a:lnSpc>
              <a:spcBef>
                <a:spcPts val="600"/>
              </a:spcBef>
            </a:pPr>
            <a:r>
              <a:rPr lang="en-ZA" spc="-30" dirty="0"/>
              <a:t>such a Task Team should address the various drafting and legal problems raised, and try to correct the numerous errors and shortcomings identified</a:t>
            </a:r>
          </a:p>
          <a:p>
            <a:pPr lvl="1">
              <a:lnSpc>
                <a:spcPts val="1900"/>
              </a:lnSpc>
              <a:spcBef>
                <a:spcPts val="600"/>
              </a:spcBef>
            </a:pPr>
            <a:r>
              <a:rPr lang="en-ZA" spc="-30" dirty="0"/>
              <a:t>such a Task Team should consider and assess the arguments raised in regard to policy considerations, legal models used in other countries, and economic factors</a:t>
            </a:r>
          </a:p>
          <a:p>
            <a:pPr lvl="1">
              <a:lnSpc>
                <a:spcPts val="1900"/>
              </a:lnSpc>
              <a:spcBef>
                <a:spcPts val="600"/>
              </a:spcBef>
            </a:pPr>
            <a:r>
              <a:rPr lang="en-ZA" spc="-30" dirty="0"/>
              <a:t>such a Task Team should also consider convening an inclusive consultative workshop for stakeholders to debate the issues and to seek acceptable solutions</a:t>
            </a:r>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8</a:t>
            </a:fld>
            <a:endParaRPr lang="en-US" dirty="0"/>
          </a:p>
        </p:txBody>
      </p:sp>
      <p:sp>
        <p:nvSpPr>
          <p:cNvPr id="5" name="Title 1"/>
          <p:cNvSpPr>
            <a:spLocks noGrp="1"/>
          </p:cNvSpPr>
          <p:nvPr>
            <p:ph type="title"/>
          </p:nvPr>
        </p:nvSpPr>
        <p:spPr>
          <a:xfrm>
            <a:off x="457200" y="117021"/>
            <a:ext cx="8229600" cy="814657"/>
          </a:xfrm>
        </p:spPr>
        <p:txBody>
          <a:bodyPr/>
          <a:lstStyle/>
          <a:p>
            <a:r>
              <a:rPr lang="en-ZA" dirty="0"/>
              <a:t>NEED FOR COPYRIGHT LAW TO BE UPDATED</a:t>
            </a:r>
            <a:br>
              <a:rPr lang="en-ZA" dirty="0"/>
            </a:br>
            <a:r>
              <a:rPr lang="en-ZA" dirty="0"/>
              <a:t>COPYRIGHT AMENDMENT BILL, 2017</a:t>
            </a:r>
          </a:p>
        </p:txBody>
      </p:sp>
    </p:spTree>
    <p:extLst>
      <p:ext uri="{BB962C8B-B14F-4D97-AF65-F5344CB8AC3E}">
        <p14:creationId xmlns:p14="http://schemas.microsoft.com/office/powerpoint/2010/main" val="1291304885"/>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451"/>
            <a:ext cx="8229600" cy="814657"/>
          </a:xfrm>
        </p:spPr>
        <p:txBody>
          <a:bodyPr/>
          <a:lstStyle/>
          <a:p>
            <a:r>
              <a:rPr lang="en-ZA" dirty="0"/>
              <a:t>COPYRIGHT AMENDMENT BILL, 2017</a:t>
            </a:r>
            <a:br>
              <a:rPr lang="en-ZA" dirty="0"/>
            </a:br>
            <a:r>
              <a:rPr lang="en-ZA" dirty="0"/>
              <a:t>CRUCIAL LEGAL ISSUES TO BE ADDRESSED</a:t>
            </a:r>
          </a:p>
        </p:txBody>
      </p:sp>
      <p:sp>
        <p:nvSpPr>
          <p:cNvPr id="3" name="Content Placeholder 2"/>
          <p:cNvSpPr>
            <a:spLocks noGrp="1"/>
          </p:cNvSpPr>
          <p:nvPr>
            <p:ph idx="1"/>
          </p:nvPr>
        </p:nvSpPr>
        <p:spPr>
          <a:xfrm>
            <a:off x="542925" y="1443788"/>
            <a:ext cx="7938135" cy="4695755"/>
          </a:xfrm>
        </p:spPr>
        <p:txBody>
          <a:bodyPr/>
          <a:lstStyle/>
          <a:p>
            <a:pPr>
              <a:lnSpc>
                <a:spcPts val="1900"/>
              </a:lnSpc>
              <a:spcBef>
                <a:spcPts val="500"/>
              </a:spcBef>
            </a:pPr>
            <a:r>
              <a:rPr lang="en-ZA" dirty="0"/>
              <a:t>it is not possible within a time span of 20 minutes to deal fully with all of the problematic issues of the 2017 Bill</a:t>
            </a:r>
          </a:p>
          <a:p>
            <a:pPr lvl="1">
              <a:lnSpc>
                <a:spcPts val="1900"/>
              </a:lnSpc>
              <a:spcBef>
                <a:spcPts val="500"/>
              </a:spcBef>
            </a:pPr>
            <a:r>
              <a:rPr lang="en-ZA" dirty="0"/>
              <a:t>in its written submission the SAIIPL addresses all of these issues in detail</a:t>
            </a:r>
          </a:p>
          <a:p>
            <a:pPr>
              <a:lnSpc>
                <a:spcPts val="1900"/>
              </a:lnSpc>
              <a:spcBef>
                <a:spcPts val="500"/>
              </a:spcBef>
            </a:pPr>
            <a:r>
              <a:rPr lang="en-ZA" dirty="0"/>
              <a:t>only a number of crucial legal issues, arising from ill-considered legislative provisions, will be addressed</a:t>
            </a:r>
          </a:p>
          <a:p>
            <a:pPr lvl="1">
              <a:lnSpc>
                <a:spcPts val="1900"/>
              </a:lnSpc>
              <a:spcBef>
                <a:spcPts val="500"/>
              </a:spcBef>
            </a:pPr>
            <a:r>
              <a:rPr lang="en-ZA" dirty="0"/>
              <a:t>provisions for new or enhanced enforceable rights packages</a:t>
            </a:r>
          </a:p>
          <a:p>
            <a:pPr lvl="2">
              <a:lnSpc>
                <a:spcPts val="1900"/>
              </a:lnSpc>
              <a:spcBef>
                <a:spcPts val="500"/>
              </a:spcBef>
            </a:pPr>
            <a:r>
              <a:rPr lang="en-ZA" dirty="0"/>
              <a:t>a new enforceable right is the user royalty right</a:t>
            </a:r>
          </a:p>
          <a:p>
            <a:pPr lvl="2">
              <a:lnSpc>
                <a:spcPts val="1900"/>
              </a:lnSpc>
              <a:spcBef>
                <a:spcPts val="500"/>
              </a:spcBef>
            </a:pPr>
            <a:r>
              <a:rPr lang="en-ZA" dirty="0"/>
              <a:t>another new enforceable right is the resale royalty right</a:t>
            </a:r>
          </a:p>
          <a:p>
            <a:pPr lvl="1">
              <a:lnSpc>
                <a:spcPts val="1900"/>
              </a:lnSpc>
              <a:spcBef>
                <a:spcPts val="500"/>
              </a:spcBef>
            </a:pPr>
            <a:r>
              <a:rPr lang="en-ZA" dirty="0"/>
              <a:t>provisions for new or extended exceptions to, or dilution of, enforceable rights</a:t>
            </a:r>
          </a:p>
          <a:p>
            <a:pPr lvl="2">
              <a:lnSpc>
                <a:spcPts val="1900"/>
              </a:lnSpc>
              <a:spcBef>
                <a:spcPts val="500"/>
              </a:spcBef>
            </a:pPr>
            <a:r>
              <a:rPr lang="en-ZA" dirty="0"/>
              <a:t>the introduction of ‘fair use’ concessions</a:t>
            </a:r>
          </a:p>
          <a:p>
            <a:pPr lvl="2">
              <a:lnSpc>
                <a:spcPts val="1900"/>
              </a:lnSpc>
              <a:spcBef>
                <a:spcPts val="500"/>
              </a:spcBef>
            </a:pPr>
            <a:r>
              <a:rPr lang="en-ZA" dirty="0"/>
              <a:t>the introduction of extended exceptions from copyright protection</a:t>
            </a:r>
          </a:p>
          <a:p>
            <a:pPr lvl="1">
              <a:lnSpc>
                <a:spcPts val="1900"/>
              </a:lnSpc>
              <a:spcBef>
                <a:spcPts val="500"/>
              </a:spcBef>
            </a:pPr>
            <a:r>
              <a:rPr lang="en-ZA" dirty="0"/>
              <a:t>provisions with unclear terms and concepts and/or ill-considered outcomes</a:t>
            </a:r>
          </a:p>
          <a:p>
            <a:pPr lvl="2">
              <a:lnSpc>
                <a:spcPts val="1900"/>
              </a:lnSpc>
              <a:spcBef>
                <a:spcPts val="500"/>
              </a:spcBef>
            </a:pPr>
            <a:r>
              <a:rPr lang="en-ZA" dirty="0"/>
              <a:t>the indiscriminate use of the phrase ‘user, performer, owner, producer, author’</a:t>
            </a:r>
          </a:p>
          <a:p>
            <a:pPr lvl="2">
              <a:lnSpc>
                <a:spcPts val="1900"/>
              </a:lnSpc>
              <a:spcBef>
                <a:spcPts val="500"/>
              </a:spcBef>
            </a:pPr>
            <a:r>
              <a:rPr lang="en-ZA" dirty="0"/>
              <a:t>the provisions in respect of ‘orphan works’</a:t>
            </a:r>
          </a:p>
          <a:p>
            <a:pPr lvl="2">
              <a:lnSpc>
                <a:spcPts val="1900"/>
              </a:lnSpc>
              <a:spcBef>
                <a:spcPts val="500"/>
              </a:spcBef>
            </a:pPr>
            <a:r>
              <a:rPr lang="en-ZA" dirty="0"/>
              <a:t>the provisions in regard to state-owned copyright</a:t>
            </a:r>
          </a:p>
          <a:p>
            <a:pPr lvl="2">
              <a:lnSpc>
                <a:spcPts val="1900"/>
              </a:lnSpc>
              <a:spcBef>
                <a:spcPts val="500"/>
              </a:spcBef>
            </a:pPr>
            <a:r>
              <a:rPr lang="en-ZA" dirty="0"/>
              <a:t>the provision to restrict the duration of an assignment of copyright</a:t>
            </a:r>
          </a:p>
          <a:p>
            <a:pPr lvl="2"/>
            <a:endParaRPr lang="en-ZA" dirty="0"/>
          </a:p>
        </p:txBody>
      </p:sp>
      <p:sp>
        <p:nvSpPr>
          <p:cNvPr id="4" name="Slide Number Placeholder 3"/>
          <p:cNvSpPr>
            <a:spLocks noGrp="1"/>
          </p:cNvSpPr>
          <p:nvPr>
            <p:ph type="sldNum" sz="quarter" idx="12"/>
          </p:nvPr>
        </p:nvSpPr>
        <p:spPr/>
        <p:txBody>
          <a:bodyPr/>
          <a:lstStyle/>
          <a:p>
            <a:pPr>
              <a:defRPr/>
            </a:pPr>
            <a:fld id="{E49F4F9A-37A9-49F3-AC48-5FA6F7BF54C0}" type="slidenum">
              <a:rPr lang="en-US" smtClean="0"/>
              <a:pPr>
                <a:defRPr/>
              </a:pPr>
              <a:t>9</a:t>
            </a:fld>
            <a:endParaRPr lang="en-US" dirty="0"/>
          </a:p>
        </p:txBody>
      </p:sp>
    </p:spTree>
    <p:extLst>
      <p:ext uri="{BB962C8B-B14F-4D97-AF65-F5344CB8AC3E}">
        <p14:creationId xmlns:p14="http://schemas.microsoft.com/office/powerpoint/2010/main" val="512986006"/>
      </p:ext>
    </p:extLst>
  </p:cSld>
  <p:clrMapOvr>
    <a:masterClrMapping/>
  </p:clrMapOvr>
  <p:transition spd="slow">
    <p:cove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10528</TotalTime>
  <Words>4184</Words>
  <Application>Microsoft Office PowerPoint</Application>
  <PresentationFormat>On-screen Show (4:3)</PresentationFormat>
  <Paragraphs>221</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Century Gothic</vt:lpstr>
      <vt:lpstr>Wingdings</vt:lpstr>
      <vt:lpstr>Office Theme</vt:lpstr>
      <vt:lpstr>PowerPoint Presentation</vt:lpstr>
      <vt:lpstr>INTRODUCTORY REMARKS THE ORGANISATIONS REPRESENTED </vt:lpstr>
      <vt:lpstr>INTRODUCTORY REMARKS THE ORGANISATIONS REPRESENTED </vt:lpstr>
      <vt:lpstr>NEED FOR COPYRIGHT LAW TO BE UPDATED</vt:lpstr>
      <vt:lpstr>NEED FOR COPYRIGHT LAW TO BE UPDATED COPYRIGHT AMENDMENT BILL NECESSARY</vt:lpstr>
      <vt:lpstr>NEED FOR COPYRIGHT LAW TO BE UPDATED COPYRIGHT AMENDMENT BILL NECESSARY</vt:lpstr>
      <vt:lpstr>COPYRIGHT AMENDMENT BILL, 2017</vt:lpstr>
      <vt:lpstr>NEED FOR COPYRIGHT LAW TO BE UPDATED COPYRIGHT AMENDMENT BILL, 2017</vt:lpstr>
      <vt:lpstr>COPYRIGHT AMENDMENT BILL, 2017 CRUCIAL LEGAL ISSUES TO BE ADDRESSED</vt:lpstr>
      <vt:lpstr>CRUCIAL LEGAL ISSUES  TO BE ADDRESSED</vt:lpstr>
      <vt:lpstr>CRUCIAL LEGAL ISSUE NEW ENFORCEABLE RIGHT: USER ROYALTY RIGHT</vt:lpstr>
      <vt:lpstr>CRUCIAL LEGAL ISSUE NEW ENFORCEABLE RIGHT: USER ROYALTY RIGHT</vt:lpstr>
      <vt:lpstr>CRUCIAL LEGAL ISSUE NEW ENFORCEABLE RIGHT: RESALE ROYALTY RIGHT</vt:lpstr>
      <vt:lpstr>CRUCIAL LEGAL ISSUE NEW ENFORCEABLE RIGHT: RESALE ROYALTY RIGHT</vt:lpstr>
      <vt:lpstr>CRUCIAL LEGAL ISSUE NEW ENFORCEABLE RIGHT: RESALE ROYALTY RIGHT</vt:lpstr>
      <vt:lpstr>EXCEPTIONS TO ENFORCEABLE RIGHTS</vt:lpstr>
      <vt:lpstr>NEW EXCEPTIONS TO ENFORCEABLE RIGHTS:  FAIR USE</vt:lpstr>
      <vt:lpstr>NEW EXCEPTIONS TO ENFORCEABLE RIGHTS:  FAIR USE</vt:lpstr>
      <vt:lpstr>FURTHER EXCEPTIONS TO ENFORCEABLE RIGHTS:  GENERAL EXCEPTIONS</vt:lpstr>
      <vt:lpstr>FURTHER EXCEPTIONS TO ENFORCEABLE RIGHTS:  GENERAL EXCEPTIONS</vt:lpstr>
      <vt:lpstr>UNCLEAR TERMS AND CONCEPTS  ILL-CONSIDERED OUTCOMES</vt:lpstr>
      <vt:lpstr>UNCLEAR TERMS AND CONCEPTS ILL-CONSIDERED OUTCOMES</vt:lpstr>
      <vt:lpstr>UNCLEAR TERMS AND CONCEPTS ILL-CONSIDERED OUTCOMES</vt:lpstr>
      <vt:lpstr>CONTENTIOUS POLICY ISSUES ALSO TO BE ADDRESSED</vt:lpstr>
      <vt:lpstr>COPYRIGHT AMENDMENT BILL, 2017 CONTENTIOUS POLICY ISSUES TO BE ADDRESSED</vt:lpstr>
      <vt:lpstr>QUESTION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COMPETITON LAW:  HOW IT WILL AFFECT SMALL &amp; MEDIUM ENTERPRISES</dc:title>
  <dc:creator>..</dc:creator>
  <cp:lastModifiedBy>Marie-Louise</cp:lastModifiedBy>
  <cp:revision>933</cp:revision>
  <cp:lastPrinted>2017-07-31T08:38:35Z</cp:lastPrinted>
  <dcterms:created xsi:type="dcterms:W3CDTF">2011-08-15T06:30:17Z</dcterms:created>
  <dcterms:modified xsi:type="dcterms:W3CDTF">2022-05-27T10:05:11Z</dcterms:modified>
</cp:coreProperties>
</file>